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63" r:id="rId5"/>
    <p:sldId id="262" r:id="rId6"/>
    <p:sldId id="285" r:id="rId7"/>
    <p:sldId id="265" r:id="rId8"/>
    <p:sldId id="282" r:id="rId9"/>
    <p:sldId id="286" r:id="rId10"/>
    <p:sldId id="281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3" r:id="rId23"/>
    <p:sldId id="284" r:id="rId24"/>
    <p:sldId id="280" r:id="rId25"/>
    <p:sldId id="276" r:id="rId26"/>
    <p:sldId id="277" r:id="rId27"/>
    <p:sldId id="278" r:id="rId28"/>
    <p:sldId id="279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5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881F2A-2BB1-48DE-86E3-FB54E4ACA75A}">
  <a:tblStyle styleId="{C3881F2A-2BB1-48DE-86E3-FB54E4ACA75A}" styleName="Table_0">
    <a:wholeTbl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36"/>
    <p:restoredTop sz="94675"/>
  </p:normalViewPr>
  <p:slideViewPr>
    <p:cSldViewPr snapToGrid="0" snapToObjects="1">
      <p:cViewPr varScale="1">
        <p:scale>
          <a:sx n="120" d="100"/>
          <a:sy n="120" d="100"/>
        </p:scale>
        <p:origin x="42" y="2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Patrick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Josh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Here’s some assembled boards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3659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Josh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Here’s simulation data collected on TRIAC power dissipation versus load current. The trend is roughly linear, and depends very little on power factor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This matches the datasheet!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(side note, the TRIACS are more than 99% efficient)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Josh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Figure taken from BT139-800E data sheet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Patrick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Patrick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Patrick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Patrick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Patrick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Josh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Josh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Josh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Patrick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Patrick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Josh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435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Josh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021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Josh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Josh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Patrick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Patrick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Patrick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2160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Josh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 err="1"/>
              <a:t>Optoisolator</a:t>
            </a:r>
            <a:r>
              <a:rPr lang="en-US" dirty="0"/>
              <a:t> protects circuit from high voltage (120 V from wall)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TRIAC turns on and off high loads, snubber circuit makes sure TRIAC turns off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Load connector used to connect to whatever we’re powering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Essentially, this is an electrically controlled SPST (Single Pole, Single Throw or Closed/Open) switch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Josh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This is the PCB – next slide!!</a:t>
            </a:r>
          </a:p>
        </p:txBody>
      </p:sp>
    </p:spTree>
    <p:extLst>
      <p:ext uri="{BB962C8B-B14F-4D97-AF65-F5344CB8AC3E}">
        <p14:creationId xmlns:p14="http://schemas.microsoft.com/office/powerpoint/2010/main" val="1999729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Josh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This PCB is laid out in the same order as the schematic. </a:t>
            </a:r>
            <a:r>
              <a:rPr lang="en-US" dirty="0" err="1"/>
              <a:t>Optoisolator</a:t>
            </a:r>
            <a:r>
              <a:rPr lang="en-US" dirty="0"/>
              <a:t> to the left, TRIAC near the middle, Load connector to the right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The big red things are PCB copper pours. The left one is a ground plane, the right ones (there’s a blue one under the red one) are to handle high load current</a:t>
            </a:r>
          </a:p>
        </p:txBody>
      </p:sp>
    </p:spTree>
    <p:extLst>
      <p:ext uri="{BB962C8B-B14F-4D97-AF65-F5344CB8AC3E}">
        <p14:creationId xmlns:p14="http://schemas.microsoft.com/office/powerpoint/2010/main" val="2023162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>
                <a:latin typeface="+mj-lt"/>
              </a:defRPr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>
                <a:latin typeface="+mj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5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slide" Target="slide2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/>
        </p:nvSpPr>
        <p:spPr>
          <a:xfrm>
            <a:off x="685800" y="1028700"/>
            <a:ext cx="7848600" cy="144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err="1">
                <a:latin typeface="+mj-lt"/>
                <a:ea typeface="Oswald"/>
                <a:cs typeface="Oswald"/>
                <a:sym typeface="Oswald"/>
              </a:rPr>
              <a:t>Capewell</a:t>
            </a:r>
            <a:r>
              <a:rPr lang="en" sz="4800" dirty="0">
                <a:latin typeface="+mj-lt"/>
                <a:ea typeface="Oswald"/>
                <a:cs typeface="Oswald"/>
                <a:sym typeface="Oswald"/>
              </a:rPr>
              <a:t> Solid-State Timer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0" y="2939150"/>
            <a:ext cx="9144000" cy="2204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480"/>
              </a:spcBef>
              <a:buNone/>
            </a:pPr>
            <a:r>
              <a:rPr lang="en" sz="1800" dirty="0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Team 9:</a:t>
            </a:r>
          </a:p>
          <a:p>
            <a:pPr lvl="0" algn="ctr" rtl="0">
              <a:spcBef>
                <a:spcPts val="480"/>
              </a:spcBef>
              <a:buNone/>
            </a:pPr>
            <a:r>
              <a:rPr lang="en" sz="1800" dirty="0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ME: Patrick Dunham and Joshua Reinhart</a:t>
            </a:r>
          </a:p>
          <a:p>
            <a:pPr lvl="0" algn="ctr" rtl="0">
              <a:spcBef>
                <a:spcPts val="480"/>
              </a:spcBef>
              <a:buNone/>
            </a:pPr>
            <a:r>
              <a:rPr lang="en" sz="1800" dirty="0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EE: Patrick Meres, Robert </a:t>
            </a:r>
            <a:r>
              <a:rPr lang="en" sz="1800" dirty="0" err="1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Endrizzi</a:t>
            </a:r>
            <a:r>
              <a:rPr lang="en" sz="1800" dirty="0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, Nicole </a:t>
            </a:r>
            <a:r>
              <a:rPr lang="en" sz="1800" dirty="0" err="1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Hershman</a:t>
            </a:r>
            <a:r>
              <a:rPr lang="en" sz="1800" dirty="0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, and </a:t>
            </a:r>
            <a:r>
              <a:rPr lang="en" sz="1800" dirty="0" err="1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Jaileen</a:t>
            </a:r>
            <a:r>
              <a:rPr lang="en" sz="1800" dirty="0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 </a:t>
            </a:r>
            <a:r>
              <a:rPr lang="en" sz="1800" dirty="0" err="1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Algarin</a:t>
            </a:r>
            <a:endParaRPr lang="en" sz="1800" dirty="0">
              <a:solidFill>
                <a:schemeClr val="accent6"/>
              </a:solidFill>
              <a:latin typeface="+mn-lt"/>
              <a:ea typeface="Average"/>
              <a:cs typeface="Average"/>
              <a:sym typeface="Average"/>
            </a:endParaRPr>
          </a:p>
          <a:p>
            <a:pPr lvl="0" algn="ctr" rtl="0">
              <a:spcBef>
                <a:spcPts val="480"/>
              </a:spcBef>
              <a:buNone/>
            </a:pPr>
            <a:endParaRPr sz="1800" dirty="0">
              <a:solidFill>
                <a:schemeClr val="accent6"/>
              </a:solidFill>
              <a:latin typeface="+mn-lt"/>
              <a:ea typeface="Average"/>
              <a:cs typeface="Average"/>
              <a:sym typeface="Average"/>
            </a:endParaRPr>
          </a:p>
          <a:p>
            <a:pPr lvl="0" algn="ctr" rtl="0">
              <a:spcBef>
                <a:spcPts val="480"/>
              </a:spcBef>
              <a:buNone/>
            </a:pPr>
            <a:r>
              <a:rPr lang="en" sz="1800" dirty="0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Faculty Advisors: Dr. Rajeev Bansal &amp; Dr. Thanh Nguyen</a:t>
            </a:r>
          </a:p>
          <a:p>
            <a:pPr lvl="0" algn="ctr" rtl="0">
              <a:spcBef>
                <a:spcPts val="480"/>
              </a:spcBef>
              <a:buNone/>
            </a:pPr>
            <a:r>
              <a:rPr lang="en" sz="1800" dirty="0">
                <a:solidFill>
                  <a:schemeClr val="accent6"/>
                </a:solidFill>
                <a:latin typeface="+mn-lt"/>
                <a:ea typeface="Average"/>
                <a:cs typeface="Average"/>
                <a:sym typeface="Average"/>
              </a:rPr>
              <a:t>Sponsor Representative: Andrew Smith</a:t>
            </a:r>
          </a:p>
          <a:p>
            <a:pPr lvl="0" algn="ctr" rtl="0">
              <a:spcBef>
                <a:spcPts val="480"/>
              </a:spcBef>
              <a:buNone/>
            </a:pPr>
            <a:endParaRPr sz="1800" dirty="0">
              <a:latin typeface="+mn-lt"/>
            </a:endParaRPr>
          </a:p>
          <a:p>
            <a:pPr lvl="0" rtl="0">
              <a:spcBef>
                <a:spcPts val="480"/>
              </a:spcBef>
              <a:buNone/>
            </a:pPr>
            <a:endParaRPr sz="1800" dirty="0">
              <a:solidFill>
                <a:srgbClr val="3F3F3F"/>
              </a:solidFill>
              <a:latin typeface="+mn-lt"/>
            </a:endParaRPr>
          </a:p>
        </p:txBody>
      </p:sp>
      <p:pic>
        <p:nvPicPr>
          <p:cNvPr id="6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99" y="470450"/>
            <a:ext cx="2391574" cy="7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728" y="391150"/>
            <a:ext cx="2990670" cy="81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-690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</a:t>
            </a:r>
            <a:r>
              <a:rPr lang="en-US" dirty="0">
                <a:latin typeface="+mj-lt"/>
              </a:rPr>
              <a:t>  </a:t>
            </a:r>
            <a:r>
              <a:rPr lang="en" dirty="0">
                <a:latin typeface="+mj-lt"/>
              </a:rPr>
              <a:t>Solid-State Relays: </a:t>
            </a:r>
            <a:r>
              <a:rPr lang="en-US" dirty="0">
                <a:latin typeface="+mj-lt"/>
              </a:rPr>
              <a:t>Assembled Board</a:t>
            </a:r>
            <a:endParaRPr lang="en" dirty="0">
              <a:latin typeface="+mj-lt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447900" y="1134850"/>
            <a:ext cx="81123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923547" y="3574625"/>
            <a:ext cx="1172400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" sz="1400" dirty="0" err="1">
                <a:solidFill>
                  <a:srgbClr val="000000"/>
                </a:solidFill>
                <a:latin typeface="+mn-lt"/>
                <a:sym typeface="Arial"/>
              </a:rPr>
              <a:t>Optoisolator</a:t>
            </a:r>
            <a:endParaRPr lang="en" sz="1400" dirty="0">
              <a:solidFill>
                <a:srgbClr val="000000"/>
              </a:solidFill>
              <a:latin typeface="+mn-lt"/>
              <a:sym typeface="Arial"/>
            </a:endParaRP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823661" y="2787627"/>
            <a:ext cx="1172400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" sz="1400" dirty="0">
                <a:solidFill>
                  <a:srgbClr val="000000"/>
                </a:solidFill>
                <a:latin typeface="+mn-lt"/>
                <a:sym typeface="Arial"/>
              </a:rPr>
              <a:t>TRIAC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988460" y="1919120"/>
            <a:ext cx="1172400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" sz="1400" dirty="0">
                <a:solidFill>
                  <a:srgbClr val="000000"/>
                </a:solidFill>
                <a:latin typeface="+mn-lt"/>
                <a:sym typeface="Arial"/>
              </a:rPr>
              <a:t>Load</a:t>
            </a:r>
          </a:p>
        </p:txBody>
      </p:sp>
      <p:cxnSp>
        <p:nvCxnSpPr>
          <p:cNvPr id="160" name="Shape 160"/>
          <p:cNvCxnSpPr>
            <a:cxnSpLocks/>
          </p:cNvCxnSpPr>
          <p:nvPr/>
        </p:nvCxnSpPr>
        <p:spPr>
          <a:xfrm flipV="1">
            <a:off x="2085067" y="3779520"/>
            <a:ext cx="451997" cy="1377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1" name="Shape 161"/>
          <p:cNvCxnSpPr/>
          <p:nvPr/>
        </p:nvCxnSpPr>
        <p:spPr>
          <a:xfrm>
            <a:off x="1509747" y="3007226"/>
            <a:ext cx="90649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" name="Shape 162"/>
          <p:cNvCxnSpPr/>
          <p:nvPr/>
        </p:nvCxnSpPr>
        <p:spPr>
          <a:xfrm>
            <a:off x="1574660" y="2133289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8" t="10905" r="8992"/>
          <a:stretch/>
        </p:blipFill>
        <p:spPr>
          <a:xfrm rot="5400000">
            <a:off x="3086100" y="1360170"/>
            <a:ext cx="2973459" cy="343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88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Solid-State Relays: </a:t>
            </a:r>
            <a:r>
              <a:rPr lang="en-US" dirty="0">
                <a:latin typeface="+mj-lt"/>
              </a:rPr>
              <a:t>Simulation Data</a:t>
            </a:r>
            <a:endParaRPr lang="en" dirty="0">
              <a:latin typeface="+mj-lt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247215"/>
            <a:ext cx="6908800" cy="2971800"/>
          </a:xfrm>
          <a:prstGeom prst="rect">
            <a:avLst/>
          </a:prstGeom>
        </p:spPr>
      </p:pic>
      <p:sp>
        <p:nvSpPr>
          <p:cNvPr id="7" name="Shape 172"/>
          <p:cNvSpPr txBox="1">
            <a:spLocks noGrp="1"/>
          </p:cNvSpPr>
          <p:nvPr>
            <p:ph type="body" idx="1"/>
          </p:nvPr>
        </p:nvSpPr>
        <p:spPr>
          <a:xfrm>
            <a:off x="758650" y="4313535"/>
            <a:ext cx="7626699" cy="47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</a:rPr>
              <a:t>Roughly 1 Watt of power must be dissipated per Ampere of current through each relay</a:t>
            </a:r>
            <a:endParaRPr lang="en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311700" y="1152476"/>
            <a:ext cx="4584988" cy="20006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At 15 A, 15 W of heat is produced </a:t>
            </a:r>
          </a:p>
          <a:p>
            <a: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Ambient Temp = 60 C</a:t>
            </a:r>
          </a:p>
          <a:p>
            <a:pPr>
              <a:lnSpc>
                <a:spcPct val="114000"/>
              </a:lnSpc>
              <a:spcAft>
                <a:spcPts val="0"/>
              </a:spcAft>
              <a:buClr>
                <a:srgbClr val="000000"/>
              </a:buClr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Max Device Temp = 150 C</a:t>
            </a:r>
          </a:p>
          <a:p>
            <a:pPr>
              <a:lnSpc>
                <a:spcPct val="114000"/>
              </a:lnSpc>
              <a:spcAft>
                <a:spcPts val="0"/>
              </a:spcAft>
              <a:buClr>
                <a:srgbClr val="000000"/>
              </a:buClr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Need heatsink w/ R</a:t>
            </a:r>
            <a:r>
              <a:rPr lang="en-US" sz="1600" baseline="-25000" dirty="0">
                <a:solidFill>
                  <a:srgbClr val="000000"/>
                </a:solidFill>
                <a:latin typeface="+mn-lt"/>
              </a:rPr>
              <a:t>TH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&lt; 3.13 K/W</a:t>
            </a:r>
          </a:p>
          <a:p>
            <a:pPr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</a:pP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10" name="Shape 153"/>
          <p:cNvSpPr txBox="1">
            <a:spLocks/>
          </p:cNvSpPr>
          <p:nvPr/>
        </p:nvSpPr>
        <p:spPr>
          <a:xfrm>
            <a:off x="-690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 Solid-State Relays: Heat Sinks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" t="3635" r="7702" b="29852"/>
          <a:stretch/>
        </p:blipFill>
        <p:spPr>
          <a:xfrm>
            <a:off x="457634" y="2476694"/>
            <a:ext cx="3484619" cy="1958970"/>
          </a:xfrm>
          <a:prstGeom prst="rect">
            <a:avLst/>
          </a:prstGeom>
        </p:spPr>
      </p:pic>
      <p:sp>
        <p:nvSpPr>
          <p:cNvPr id="17" name="Shape 168"/>
          <p:cNvSpPr txBox="1">
            <a:spLocks/>
          </p:cNvSpPr>
          <p:nvPr/>
        </p:nvSpPr>
        <p:spPr>
          <a:xfrm>
            <a:off x="4427763" y="1152475"/>
            <a:ext cx="3728306" cy="8520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Reduce relays to 10 A rating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Smaller heat sinks fit closer together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n-US" sz="1600" dirty="0">
              <a:latin typeface="+mn-lt"/>
            </a:endParaRPr>
          </a:p>
        </p:txBody>
      </p:sp>
      <p:sp>
        <p:nvSpPr>
          <p:cNvPr id="18" name="Shape 181"/>
          <p:cNvSpPr txBox="1">
            <a:spLocks/>
          </p:cNvSpPr>
          <p:nvPr/>
        </p:nvSpPr>
        <p:spPr>
          <a:xfrm>
            <a:off x="449383" y="4435664"/>
            <a:ext cx="3279816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latin typeface="+mn-lt"/>
              </a:rPr>
              <a:t>Heat sinks too big </a:t>
            </a:r>
            <a:r>
              <a:rPr lang="en-US" sz="1400" b="1">
                <a:solidFill>
                  <a:srgbClr val="000000"/>
                </a:solidFill>
                <a:latin typeface="+mn-lt"/>
              </a:rPr>
              <a:t>for allotted space</a:t>
            </a:r>
            <a:endParaRPr lang="en" sz="14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9" name="Shape 181"/>
          <p:cNvSpPr txBox="1">
            <a:spLocks/>
          </p:cNvSpPr>
          <p:nvPr/>
        </p:nvSpPr>
        <p:spPr>
          <a:xfrm>
            <a:off x="4659110" y="4434092"/>
            <a:ext cx="4142262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 b="1" dirty="0">
                <a:solidFill>
                  <a:srgbClr val="000000"/>
                </a:solidFill>
                <a:latin typeface="+mn-lt"/>
              </a:rPr>
              <a:t>Heat sinks fit with staggered relay redesign</a:t>
            </a:r>
            <a:endParaRPr lang="en" sz="1400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" t="13180" r="5172" b="30115"/>
          <a:stretch/>
        </p:blipFill>
        <p:spPr>
          <a:xfrm>
            <a:off x="4515487" y="2478265"/>
            <a:ext cx="4197096" cy="195582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7084088" y="2336596"/>
            <a:ext cx="140616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61569" y="2178000"/>
            <a:ext cx="60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5.6”</a:t>
            </a:r>
            <a:endParaRPr lang="en-US" sz="1600" dirty="0"/>
          </a:p>
        </p:txBody>
      </p:sp>
      <p:cxnSp>
        <p:nvCxnSpPr>
          <p:cNvPr id="14" name="Straight Arrow Connector 13"/>
          <p:cNvCxnSpPr>
            <a:stCxn id="13" idx="1"/>
          </p:cNvCxnSpPr>
          <p:nvPr/>
        </p:nvCxnSpPr>
        <p:spPr>
          <a:xfrm flipH="1" flipV="1">
            <a:off x="5289383" y="2343389"/>
            <a:ext cx="1272186" cy="38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380892" y="2816264"/>
            <a:ext cx="0" cy="55998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 flipV="1">
            <a:off x="8381760" y="3802676"/>
            <a:ext cx="0" cy="55998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28632" y="3416626"/>
            <a:ext cx="704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2.72”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61" y="3056870"/>
            <a:ext cx="2159421" cy="181025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Power Stage: Board Mount Solution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156714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25000"/>
              </a:lnSpc>
              <a:spcAft>
                <a:spcPts val="0"/>
              </a:spcAft>
              <a:buClr>
                <a:srgbClr val="000000"/>
              </a:buClr>
            </a:pPr>
            <a:r>
              <a:rPr lang="en" sz="1600" dirty="0">
                <a:solidFill>
                  <a:srgbClr val="000000"/>
                </a:solidFill>
                <a:latin typeface="+mn-lt"/>
              </a:rPr>
              <a:t>AC/DC Converter</a:t>
            </a:r>
          </a:p>
          <a:p>
            <a:pPr marL="457200" indent="-228600">
              <a:lnSpc>
                <a:spcPct val="125000"/>
              </a:lnSpc>
              <a:spcAft>
                <a:spcPts val="0"/>
              </a:spcAft>
              <a:buClr>
                <a:srgbClr val="000000"/>
              </a:buClr>
            </a:pPr>
            <a:r>
              <a:rPr lang="en" sz="1600" dirty="0">
                <a:solidFill>
                  <a:srgbClr val="000000"/>
                </a:solidFill>
                <a:latin typeface="+mn-lt"/>
              </a:rPr>
              <a:t>Cost: ~$12</a:t>
            </a:r>
          </a:p>
          <a:p>
            <a:pPr marL="457200" indent="-228600">
              <a:lnSpc>
                <a:spcPct val="125000"/>
              </a:lnSpc>
              <a:spcAft>
                <a:spcPts val="0"/>
              </a:spcAft>
              <a:buClr>
                <a:srgbClr val="000000"/>
              </a:buClr>
            </a:pPr>
            <a:r>
              <a:rPr lang="en" sz="1600" dirty="0">
                <a:solidFill>
                  <a:srgbClr val="000000"/>
                </a:solidFill>
                <a:latin typeface="+mn-lt"/>
              </a:rPr>
              <a:t>Output Voltage: 5 V</a:t>
            </a:r>
          </a:p>
          <a:p>
            <a:pPr marL="457200" indent="-228600">
              <a:lnSpc>
                <a:spcPct val="125000"/>
              </a:lnSpc>
              <a:spcAft>
                <a:spcPts val="0"/>
              </a:spcAft>
              <a:buClr>
                <a:srgbClr val="000000"/>
              </a:buClr>
            </a:pPr>
            <a:r>
              <a:rPr lang="en" sz="1600" dirty="0">
                <a:solidFill>
                  <a:srgbClr val="000000"/>
                </a:solidFill>
                <a:latin typeface="+mn-lt"/>
              </a:rPr>
              <a:t>Output Current: .6 A</a:t>
            </a:r>
          </a:p>
          <a:p>
            <a:pPr marL="457200" indent="-228600">
              <a:lnSpc>
                <a:spcPct val="125000"/>
              </a:lnSpc>
              <a:spcAft>
                <a:spcPts val="0"/>
              </a:spcAft>
              <a:buClr>
                <a:srgbClr val="000000"/>
              </a:buClr>
            </a:pPr>
            <a:r>
              <a:rPr lang="en" sz="1600" dirty="0">
                <a:solidFill>
                  <a:srgbClr val="000000"/>
                </a:solidFill>
                <a:latin typeface="+mn-lt"/>
              </a:rPr>
              <a:t>Power: 3 W</a:t>
            </a:r>
          </a:p>
          <a:p>
            <a:pPr marL="457200" indent="-228600">
              <a:lnSpc>
                <a:spcPct val="125000"/>
              </a:lnSpc>
              <a:spcAft>
                <a:spcPts val="0"/>
              </a:spcAft>
              <a:buClr>
                <a:srgbClr val="000000"/>
              </a:buClr>
            </a:pPr>
            <a:r>
              <a:rPr lang="en" sz="1600" dirty="0">
                <a:solidFill>
                  <a:srgbClr val="000000"/>
                </a:solidFill>
                <a:latin typeface="+mn-lt"/>
              </a:rPr>
              <a:t>Input Voltage: 85-264 VAC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5167233" y="4046559"/>
            <a:ext cx="2538600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600" dirty="0">
                <a:solidFill>
                  <a:srgbClr val="000000"/>
                </a:solidFill>
                <a:latin typeface="+mn-lt"/>
              </a:rPr>
              <a:t>Power Converter Chip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000">
            <a:off x="4787424" y="1522415"/>
            <a:ext cx="3298219" cy="24955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9370" y="4480686"/>
            <a:ext cx="566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0.9”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386088" y="4668049"/>
            <a:ext cx="188665" cy="17186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91759" y="4306752"/>
            <a:ext cx="173358" cy="17393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80000" flipH="1">
            <a:off x="1661954" y="4689989"/>
            <a:ext cx="370389" cy="2417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55575" y="4482480"/>
            <a:ext cx="57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1.5”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10980000" flipH="1">
            <a:off x="2330893" y="4305246"/>
            <a:ext cx="370389" cy="2417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150" y="1496000"/>
            <a:ext cx="5943600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Power Stage: Custom Solution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</a:pPr>
            <a:r>
              <a:rPr lang="en" sz="1400" dirty="0">
                <a:solidFill>
                  <a:srgbClr val="000000"/>
                </a:solidFill>
                <a:latin typeface="+mn-lt"/>
              </a:rPr>
              <a:t>Multistage Switching Converter: Primary Flyback Converter Schematic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8476225" y="4659984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1704725" y="3711812"/>
            <a:ext cx="1172400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" sz="1200" dirty="0">
                <a:solidFill>
                  <a:srgbClr val="000000"/>
                </a:solidFill>
                <a:latin typeface="+mn-lt"/>
              </a:rPr>
              <a:t>Controller</a:t>
            </a:r>
          </a:p>
        </p:txBody>
      </p:sp>
      <p:sp>
        <p:nvSpPr>
          <p:cNvPr id="191" name="Shape 191"/>
          <p:cNvSpPr/>
          <p:nvPr/>
        </p:nvSpPr>
        <p:spPr>
          <a:xfrm>
            <a:off x="3258475" y="3216450"/>
            <a:ext cx="2370165" cy="1800900"/>
          </a:xfrm>
          <a:prstGeom prst="rect">
            <a:avLst/>
          </a:prstGeom>
          <a:noFill/>
          <a:ln w="635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1285450" y="2593349"/>
            <a:ext cx="1172400" cy="47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+mn-lt"/>
              </a:rPr>
              <a:t>Rectifier</a:t>
            </a:r>
          </a:p>
        </p:txBody>
      </p:sp>
      <p:sp>
        <p:nvSpPr>
          <p:cNvPr id="193" name="Shape 193"/>
          <p:cNvSpPr/>
          <p:nvPr/>
        </p:nvSpPr>
        <p:spPr>
          <a:xfrm>
            <a:off x="2457850" y="1661160"/>
            <a:ext cx="3373990" cy="900155"/>
          </a:xfrm>
          <a:prstGeom prst="rect">
            <a:avLst/>
          </a:prstGeom>
          <a:noFill/>
          <a:ln w="635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5665525" y="2593348"/>
            <a:ext cx="2484300" cy="1267701"/>
          </a:xfrm>
          <a:prstGeom prst="rect">
            <a:avLst/>
          </a:prstGeom>
          <a:noFill/>
          <a:ln w="635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914775" y="3880049"/>
            <a:ext cx="1172400" cy="688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" sz="1200">
                <a:solidFill>
                  <a:srgbClr val="000000"/>
                </a:solidFill>
                <a:latin typeface="+mn-lt"/>
              </a:rPr>
              <a:t>Flyback</a:t>
            </a:r>
            <a:r>
              <a:rPr lang="en" sz="1200" dirty="0">
                <a:solidFill>
                  <a:srgbClr val="000000"/>
                </a:solidFill>
                <a:latin typeface="+mn-lt"/>
              </a:rPr>
              <a:t> Converter</a:t>
            </a:r>
          </a:p>
        </p:txBody>
      </p:sp>
      <p:sp>
        <p:nvSpPr>
          <p:cNvPr id="13" name="Shape 79"/>
          <p:cNvSpPr txBox="1">
            <a:spLocks/>
          </p:cNvSpPr>
          <p:nvPr/>
        </p:nvSpPr>
        <p:spPr>
          <a:xfrm>
            <a:off x="-2368" y="4600909"/>
            <a:ext cx="2583443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B0F0"/>
                </a:solidFill>
                <a:latin typeface="+mn-lt"/>
                <a:hlinkClick r:id="rId4" action="ppaction://hlinksldjump"/>
              </a:rPr>
              <a:t>Flyback Converter Basics</a:t>
            </a:r>
            <a:endParaRPr lang="en" sz="1600" dirty="0">
              <a:solidFill>
                <a:srgbClr val="00B0F0"/>
              </a:solidFill>
              <a:latin typeface="+mn-lt"/>
            </a:endParaRPr>
          </a:p>
        </p:txBody>
      </p:sp>
      <p:cxnSp>
        <p:nvCxnSpPr>
          <p:cNvPr id="14" name="Shape 160"/>
          <p:cNvCxnSpPr>
            <a:cxnSpLocks/>
          </p:cNvCxnSpPr>
          <p:nvPr/>
        </p:nvCxnSpPr>
        <p:spPr>
          <a:xfrm flipV="1">
            <a:off x="2290925" y="2651631"/>
            <a:ext cx="438003" cy="1785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160"/>
          <p:cNvCxnSpPr>
            <a:cxnSpLocks/>
          </p:cNvCxnSpPr>
          <p:nvPr/>
        </p:nvCxnSpPr>
        <p:spPr>
          <a:xfrm flipV="1">
            <a:off x="2657918" y="3771765"/>
            <a:ext cx="438003" cy="1785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" name="Shape 160"/>
          <p:cNvCxnSpPr>
            <a:cxnSpLocks/>
          </p:cNvCxnSpPr>
          <p:nvPr/>
        </p:nvCxnSpPr>
        <p:spPr>
          <a:xfrm flipH="1" flipV="1">
            <a:off x="6730392" y="3948662"/>
            <a:ext cx="376528" cy="275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201"/>
          <p:cNvPicPr preferRelativeResize="0"/>
          <p:nvPr/>
        </p:nvPicPr>
        <p:blipFill rotWithShape="1">
          <a:blip r:embed="rId3">
            <a:alphaModFix/>
          </a:blip>
          <a:srcRect b="3707"/>
          <a:stretch/>
        </p:blipFill>
        <p:spPr>
          <a:xfrm>
            <a:off x="943175" y="1900000"/>
            <a:ext cx="7509599" cy="219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Buck Converter Schematic 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</a:pPr>
            <a:r>
              <a:rPr lang="en" sz="1400" dirty="0">
                <a:solidFill>
                  <a:srgbClr val="000000"/>
                </a:solidFill>
                <a:latin typeface="+mn-lt"/>
              </a:rPr>
              <a:t>Multistage Switching Converter: Secondary Buck Converter Schematic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4059755" y="4703750"/>
            <a:ext cx="1862639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400" dirty="0">
                <a:solidFill>
                  <a:srgbClr val="000000"/>
                </a:solidFill>
                <a:latin typeface="+mn-lt"/>
              </a:rPr>
              <a:t>Controller/Converter</a:t>
            </a:r>
          </a:p>
        </p:txBody>
      </p:sp>
      <p:sp>
        <p:nvSpPr>
          <p:cNvPr id="205" name="Shape 205"/>
          <p:cNvSpPr/>
          <p:nvPr/>
        </p:nvSpPr>
        <p:spPr>
          <a:xfrm>
            <a:off x="1727200" y="1842975"/>
            <a:ext cx="5770775" cy="2354400"/>
          </a:xfrm>
          <a:prstGeom prst="rect">
            <a:avLst/>
          </a:prstGeom>
          <a:noFill/>
          <a:ln w="635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79"/>
          <p:cNvSpPr txBox="1">
            <a:spLocks/>
          </p:cNvSpPr>
          <p:nvPr/>
        </p:nvSpPr>
        <p:spPr>
          <a:xfrm>
            <a:off x="-2368" y="4600909"/>
            <a:ext cx="2263247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B0F0"/>
                </a:solidFill>
                <a:latin typeface="+mn-lt"/>
                <a:hlinkClick r:id="rId4" action="ppaction://hlinksldjump"/>
              </a:rPr>
              <a:t>Buck Converter Basics</a:t>
            </a:r>
            <a:endParaRPr lang="en" sz="1600" dirty="0">
              <a:solidFill>
                <a:srgbClr val="00B0F0"/>
              </a:solidFill>
              <a:latin typeface="+mn-lt"/>
            </a:endParaRPr>
          </a:p>
        </p:txBody>
      </p:sp>
      <p:cxnSp>
        <p:nvCxnSpPr>
          <p:cNvPr id="10" name="Shape 160"/>
          <p:cNvCxnSpPr>
            <a:cxnSpLocks/>
          </p:cNvCxnSpPr>
          <p:nvPr/>
        </p:nvCxnSpPr>
        <p:spPr>
          <a:xfrm flipV="1">
            <a:off x="4772072" y="4332250"/>
            <a:ext cx="0" cy="2901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9" t="22406" r="17879" b="14193"/>
          <a:stretch/>
        </p:blipFill>
        <p:spPr>
          <a:xfrm>
            <a:off x="5462512" y="1218789"/>
            <a:ext cx="2970986" cy="3261030"/>
          </a:xfrm>
          <a:prstGeom prst="rect">
            <a:avLst/>
          </a:prstGeom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User Interface (UI)</a:t>
            </a:r>
          </a:p>
          <a:p>
            <a:endParaRPr dirty="0">
              <a:latin typeface="+mj-lt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384657" y="4520107"/>
            <a:ext cx="1471500" cy="47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latin typeface="+mn-lt"/>
              </a:rPr>
              <a:t>Graphic Display</a:t>
            </a:r>
          </a:p>
        </p:txBody>
      </p:sp>
      <p:sp>
        <p:nvSpPr>
          <p:cNvPr id="8" name="Shape 211"/>
          <p:cNvSpPr txBox="1">
            <a:spLocks/>
          </p:cNvSpPr>
          <p:nvPr/>
        </p:nvSpPr>
        <p:spPr>
          <a:xfrm>
            <a:off x="311700" y="1152475"/>
            <a:ext cx="3953357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457200" indent="-228600">
              <a:lnSpc>
                <a:spcPct val="125000"/>
              </a:lnSpc>
              <a:spcAft>
                <a:spcPts val="0"/>
              </a:spcAft>
              <a:buClr>
                <a:srgbClr val="000000"/>
              </a:buClr>
              <a:buFont typeface="Average"/>
              <a:buChar char="●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Graphic </a:t>
            </a:r>
            <a:r>
              <a:rPr lang="en" sz="1400" dirty="0">
                <a:solidFill>
                  <a:srgbClr val="000000"/>
                </a:solidFill>
                <a:latin typeface="+mn-lt"/>
              </a:rPr>
              <a:t>LCD Screen</a:t>
            </a:r>
          </a:p>
          <a:p>
            <a:pPr marL="914400" lvl="1" indent="-228600">
              <a:lnSpc>
                <a:spcPct val="125000"/>
              </a:lnSpc>
              <a:spcAft>
                <a:spcPts val="0"/>
              </a:spcAft>
              <a:buClr>
                <a:srgbClr val="000000"/>
              </a:buClr>
              <a:buFont typeface="Average"/>
              <a:buChar char="○"/>
            </a:pPr>
            <a:r>
              <a:rPr lang="en" dirty="0">
                <a:solidFill>
                  <a:srgbClr val="000000"/>
                </a:solidFill>
                <a:latin typeface="+mn-lt"/>
              </a:rPr>
              <a:t>128x64 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pixel d</a:t>
            </a:r>
            <a:r>
              <a:rPr lang="en" dirty="0" err="1">
                <a:solidFill>
                  <a:srgbClr val="000000"/>
                </a:solidFill>
                <a:latin typeface="+mn-lt"/>
              </a:rPr>
              <a:t>isplay</a:t>
            </a:r>
            <a:endParaRPr lang="en-US" dirty="0">
              <a:solidFill>
                <a:srgbClr val="000000"/>
              </a:solidFill>
              <a:latin typeface="+mn-lt"/>
            </a:endParaRPr>
          </a:p>
          <a:p>
            <a:pPr marL="914400" lvl="1" indent="-228600">
              <a:lnSpc>
                <a:spcPct val="125000"/>
              </a:lnSpc>
              <a:spcAft>
                <a:spcPts val="0"/>
              </a:spcAft>
              <a:buClr>
                <a:srgbClr val="000000"/>
              </a:buClr>
              <a:buFont typeface="Average"/>
              <a:buChar char="○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Operates in up</a:t>
            </a: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 to 70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° </a:t>
            </a: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 conditions</a:t>
            </a:r>
            <a:endParaRPr lang="en" dirty="0">
              <a:solidFill>
                <a:srgbClr val="000000"/>
              </a:solidFill>
              <a:highlight>
                <a:srgbClr val="FFFFFF"/>
              </a:highlight>
              <a:latin typeface="+mn-lt"/>
            </a:endParaRPr>
          </a:p>
          <a:p>
            <a:pPr marL="914400" lvl="1" indent="-228600">
              <a:lnSpc>
                <a:spcPct val="125000"/>
              </a:lnSpc>
              <a:spcAft>
                <a:spcPts val="0"/>
              </a:spcAft>
              <a:buClr>
                <a:srgbClr val="000000"/>
              </a:buClr>
              <a:buFont typeface="Average"/>
              <a:buChar char="○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Interfaces w/ Microcontroller</a:t>
            </a:r>
            <a:endParaRPr lang="en" dirty="0">
              <a:solidFill>
                <a:srgbClr val="000000"/>
              </a:solidFill>
              <a:highlight>
                <a:srgbClr val="FFFFFF"/>
              </a:highlight>
              <a:latin typeface="+mn-lt"/>
            </a:endParaRPr>
          </a:p>
          <a:p>
            <a:pPr marL="457200" indent="-228600">
              <a:lnSpc>
                <a:spcPct val="125000"/>
              </a:lnSpc>
              <a:spcAft>
                <a:spcPts val="0"/>
              </a:spcAft>
              <a:buClr>
                <a:srgbClr val="000000"/>
              </a:buClr>
              <a:buFont typeface="Average"/>
              <a:buChar char="●"/>
            </a:pPr>
            <a:r>
              <a:rPr lang="en" sz="1400" dirty="0">
                <a:solidFill>
                  <a:srgbClr val="000000"/>
                </a:solidFill>
                <a:latin typeface="+mn-lt"/>
              </a:rPr>
              <a:t>User control: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" sz="1400" dirty="0">
                <a:solidFill>
                  <a:srgbClr val="000000"/>
                </a:solidFill>
                <a:latin typeface="+mn-lt"/>
              </a:rPr>
              <a:t>Capacitive Buttons </a:t>
            </a: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914400" lvl="1" indent="-228600">
              <a:lnSpc>
                <a:spcPct val="125000"/>
              </a:lnSpc>
              <a:spcAft>
                <a:spcPts val="0"/>
              </a:spcAft>
              <a:buClr>
                <a:srgbClr val="000000"/>
              </a:buClr>
              <a:buFont typeface="Average"/>
              <a:buChar char="○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/>
                <a:ea typeface="Arial"/>
                <a:cs typeface="Arial"/>
                <a:sym typeface="Arial"/>
              </a:rPr>
              <a:t>Durability, cost, easy, smaller chance of false readings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514940" y="3547872"/>
            <a:ext cx="787812" cy="38427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28289" y="3928984"/>
            <a:ext cx="691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2.953”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784095" y="3928984"/>
            <a:ext cx="122435" cy="55083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51593" y="3681226"/>
            <a:ext cx="686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2.075”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6322345" y="4174246"/>
            <a:ext cx="704068" cy="34342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5400922" y="2199506"/>
            <a:ext cx="320387" cy="144143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capacitive button d p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8" t="30107" r="10577"/>
          <a:stretch/>
        </p:blipFill>
        <p:spPr bwMode="auto">
          <a:xfrm>
            <a:off x="1321703" y="3254901"/>
            <a:ext cx="1938754" cy="181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214"/>
          <p:cNvSpPr txBox="1">
            <a:spLocks/>
          </p:cNvSpPr>
          <p:nvPr/>
        </p:nvSpPr>
        <p:spPr>
          <a:xfrm>
            <a:off x="3078728" y="3872260"/>
            <a:ext cx="1471500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Capacitive Buttons</a:t>
            </a:r>
            <a:endParaRPr lang="en" sz="1400" dirty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175" y="3158578"/>
            <a:ext cx="177165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>
            <a:spLocks noGrp="1"/>
          </p:cNvSpPr>
          <p:nvPr>
            <p:ph type="body" idx="4294967295"/>
          </p:nvPr>
        </p:nvSpPr>
        <p:spPr>
          <a:xfrm>
            <a:off x="1089677" y="3211351"/>
            <a:ext cx="2471693" cy="6810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</a:pPr>
            <a:r>
              <a:rPr lang="en" sz="1400" dirty="0">
                <a:solidFill>
                  <a:srgbClr val="000000"/>
                </a:solidFill>
                <a:latin typeface="+mn-lt"/>
              </a:rPr>
              <a:t>Display for LCD Screen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UI</a:t>
            </a:r>
            <a:r>
              <a:rPr lang="en-US" dirty="0">
                <a:latin typeface="+mj-lt"/>
              </a:rPr>
              <a:t>:</a:t>
            </a:r>
            <a:r>
              <a:rPr lang="en" dirty="0">
                <a:latin typeface="+mj-lt"/>
              </a:rPr>
              <a:t> Design 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3836250" y="4651442"/>
            <a:ext cx="1471500" cy="385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accent3"/>
              </a:buClr>
              <a:buSzPct val="100000"/>
              <a:buFont typeface="Average"/>
              <a:defRPr>
                <a:latin typeface="+mn-lt"/>
                <a:ea typeface="Average"/>
                <a:cs typeface="Average"/>
                <a:sym typeface="Average"/>
              </a:defRPr>
            </a:lvl1pPr>
            <a:lvl2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en" dirty="0"/>
              <a:t>Button Layout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pic>
        <p:nvPicPr>
          <p:cNvPr id="9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00" y="1107500"/>
            <a:ext cx="4315449" cy="20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6124" y="1107499"/>
            <a:ext cx="4244075" cy="20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214"/>
          <p:cNvSpPr txBox="1">
            <a:spLocks/>
          </p:cNvSpPr>
          <p:nvPr/>
        </p:nvSpPr>
        <p:spPr>
          <a:xfrm>
            <a:off x="4716124" y="3211351"/>
            <a:ext cx="4244075" cy="8180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 algn="ctr">
              <a:lnSpc>
                <a:spcPct val="150000"/>
              </a:lnSpc>
              <a:buClr>
                <a:srgbClr val="000000"/>
              </a:buClr>
            </a:pPr>
            <a:r>
              <a:rPr lang="en" dirty="0"/>
              <a:t>Timing Diagram</a:t>
            </a:r>
            <a:endParaRPr lang="en-US" dirty="0"/>
          </a:p>
          <a:p>
            <a:pPr marL="457200" indent="-228600" algn="ctr">
              <a:lnSpc>
                <a:spcPct val="150000"/>
              </a:lnSpc>
              <a:buClr>
                <a:srgbClr val="000000"/>
              </a:buClr>
            </a:pPr>
            <a:r>
              <a:rPr lang="en" dirty="0"/>
              <a:t>Each Pixel Represents .25 seconds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</a:t>
            </a:r>
            <a:r>
              <a:rPr lang="en-US" dirty="0">
                <a:latin typeface="+mj-lt"/>
              </a:rPr>
              <a:t>Mounting Platform</a:t>
            </a:r>
            <a:r>
              <a:rPr lang="en" dirty="0">
                <a:latin typeface="+mj-lt"/>
              </a:rPr>
              <a:t>: Operation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4741875" y="1179000"/>
            <a:ext cx="3899700" cy="32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verage"/>
              <a:buChar char="●"/>
            </a:pPr>
            <a:r>
              <a:rPr lang="en" sz="1600" dirty="0">
                <a:latin typeface="+mn-lt"/>
                <a:ea typeface="Average"/>
                <a:cs typeface="Average"/>
                <a:sym typeface="Average"/>
              </a:rPr>
              <a:t>Must match original enclosure footprint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verage"/>
              <a:buChar char="●"/>
            </a:pPr>
            <a:r>
              <a:rPr lang="en-US" sz="1600" dirty="0">
                <a:latin typeface="+mn-lt"/>
                <a:ea typeface="Average"/>
                <a:cs typeface="Average"/>
                <a:sym typeface="Average"/>
              </a:rPr>
              <a:t>Extruded </a:t>
            </a:r>
            <a:r>
              <a:rPr lang="en" sz="1600" dirty="0">
                <a:latin typeface="+mn-lt"/>
                <a:ea typeface="Average"/>
                <a:cs typeface="Average"/>
                <a:sym typeface="Average"/>
              </a:rPr>
              <a:t>aluminum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SzPct val="100000"/>
              <a:buFont typeface="Average"/>
              <a:buChar char="●"/>
            </a:pPr>
            <a:r>
              <a:rPr lang="en" sz="1600" dirty="0">
                <a:latin typeface="+mn-lt"/>
                <a:ea typeface="Average"/>
                <a:cs typeface="Average"/>
                <a:sym typeface="Average"/>
              </a:rPr>
              <a:t>Does not need to be dustproof</a:t>
            </a:r>
            <a:r>
              <a:rPr lang="en-US" sz="1600" dirty="0">
                <a:latin typeface="+mn-lt"/>
                <a:ea typeface="Average"/>
                <a:cs typeface="Average"/>
                <a:sym typeface="Average"/>
              </a:rPr>
              <a:t> or </a:t>
            </a:r>
            <a:r>
              <a:rPr lang="en" sz="1600" dirty="0">
                <a:latin typeface="+mn-lt"/>
                <a:ea typeface="Average"/>
                <a:cs typeface="Average"/>
                <a:sym typeface="Average"/>
              </a:rPr>
              <a:t>waterproof 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buSzPct val="100000"/>
              <a:buFont typeface="Average"/>
              <a:buChar char="○"/>
            </a:pPr>
            <a:r>
              <a:rPr lang="en" sz="1600" dirty="0">
                <a:latin typeface="+mn-lt"/>
                <a:ea typeface="Average"/>
                <a:cs typeface="Average"/>
                <a:sym typeface="Average"/>
              </a:rPr>
              <a:t>Concerns are responsibility of customer</a:t>
            </a:r>
          </a:p>
        </p:txBody>
      </p:sp>
      <p:sp>
        <p:nvSpPr>
          <p:cNvPr id="233" name="Shape 233"/>
          <p:cNvSpPr/>
          <p:nvPr/>
        </p:nvSpPr>
        <p:spPr>
          <a:xfrm>
            <a:off x="3722100" y="4179850"/>
            <a:ext cx="915600" cy="31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pic>
        <p:nvPicPr>
          <p:cNvPr id="7" name="Shape 232" descr="sdfgh.PNG"/>
          <p:cNvPicPr preferRelativeResize="0"/>
          <p:nvPr/>
        </p:nvPicPr>
        <p:blipFill rotWithShape="1">
          <a:blip r:embed="rId3">
            <a:alphaModFix/>
          </a:blip>
          <a:srcRect t="6340"/>
          <a:stretch/>
        </p:blipFill>
        <p:spPr>
          <a:xfrm>
            <a:off x="311700" y="1385250"/>
            <a:ext cx="4235549" cy="30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1371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</a:t>
            </a:r>
            <a:r>
              <a:rPr lang="en-US" dirty="0">
                <a:latin typeface="+mj-lt"/>
              </a:rPr>
              <a:t>  </a:t>
            </a:r>
            <a:r>
              <a:rPr lang="en-US" dirty="0">
                <a:solidFill>
                  <a:srgbClr val="FFFFFF"/>
                </a:solidFill>
                <a:latin typeface="Arial" panose="020B0604020202020204"/>
              </a:rPr>
              <a:t>Mounting Platform</a:t>
            </a:r>
            <a:r>
              <a:rPr lang="en" dirty="0">
                <a:latin typeface="+mj-lt"/>
              </a:rPr>
              <a:t>: Design</a:t>
            </a:r>
          </a:p>
        </p:txBody>
      </p:sp>
      <p:sp>
        <p:nvSpPr>
          <p:cNvPr id="240" name="Shape 240"/>
          <p:cNvSpPr/>
          <p:nvPr/>
        </p:nvSpPr>
        <p:spPr>
          <a:xfrm>
            <a:off x="3722100" y="4179850"/>
            <a:ext cx="915600" cy="31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566850" y="4207300"/>
            <a:ext cx="2538600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400">
                <a:solidFill>
                  <a:srgbClr val="000000"/>
                </a:solidFill>
                <a:latin typeface="+mn-lt"/>
              </a:rPr>
              <a:t>Dimensions in inches</a:t>
            </a:r>
          </a:p>
        </p:txBody>
      </p:sp>
      <p:pic>
        <p:nvPicPr>
          <p:cNvPr id="7" name="Shape 241"/>
          <p:cNvPicPr preferRelativeResize="0"/>
          <p:nvPr/>
        </p:nvPicPr>
        <p:blipFill rotWithShape="1">
          <a:blip r:embed="rId3">
            <a:alphaModFix/>
          </a:blip>
          <a:srcRect l="23796" t="26919" r="20722" b="15694"/>
          <a:stretch/>
        </p:blipFill>
        <p:spPr>
          <a:xfrm>
            <a:off x="566850" y="1205675"/>
            <a:ext cx="8010300" cy="38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+mj-lt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dirty="0">
                <a:latin typeface="+mj-lt"/>
              </a:rPr>
              <a:t>   Presentation Outline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2853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" sz="1400" dirty="0">
                <a:solidFill>
                  <a:srgbClr val="000000"/>
                </a:solidFill>
                <a:latin typeface="+mn-lt"/>
              </a:rPr>
              <a:t>Project Requirements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" sz="1400" dirty="0">
                <a:solidFill>
                  <a:srgbClr val="000000"/>
                </a:solidFill>
                <a:latin typeface="+mn-lt"/>
              </a:rPr>
              <a:t>Current Standing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lphaLcPeriod"/>
            </a:pPr>
            <a:r>
              <a:rPr lang="en" dirty="0">
                <a:solidFill>
                  <a:srgbClr val="000000"/>
                </a:solidFill>
                <a:latin typeface="+mn-lt"/>
              </a:rPr>
              <a:t>Microcontroller (MCU)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lphaLcPeriod"/>
            </a:pPr>
            <a:r>
              <a:rPr lang="en" dirty="0">
                <a:solidFill>
                  <a:srgbClr val="000000"/>
                </a:solidFill>
                <a:latin typeface="+mn-lt"/>
              </a:rPr>
              <a:t>Relays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lphaLcPeriod"/>
            </a:pPr>
            <a:r>
              <a:rPr lang="en" dirty="0">
                <a:solidFill>
                  <a:srgbClr val="000000"/>
                </a:solidFill>
                <a:latin typeface="+mn-lt"/>
              </a:rPr>
              <a:t>Power Supply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lphaLcPeriod"/>
            </a:pPr>
            <a:r>
              <a:rPr lang="en" dirty="0">
                <a:solidFill>
                  <a:srgbClr val="000000"/>
                </a:solidFill>
                <a:latin typeface="+mn-lt"/>
              </a:rPr>
              <a:t>User Interface (UI)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lphaLcPeriod"/>
            </a:pPr>
            <a:r>
              <a:rPr lang="en-US" dirty="0">
                <a:solidFill>
                  <a:srgbClr val="000000"/>
                </a:solidFill>
                <a:latin typeface="+mn-lt"/>
              </a:rPr>
              <a:t>Mounting Platform</a:t>
            </a:r>
            <a:endParaRPr lang="en" dirty="0">
              <a:solidFill>
                <a:srgbClr val="000000"/>
              </a:solidFill>
              <a:latin typeface="+mn-l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" sz="1400" dirty="0">
                <a:solidFill>
                  <a:srgbClr val="000000"/>
                </a:solidFill>
                <a:latin typeface="+mn-lt"/>
              </a:rPr>
              <a:t>Schedule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" sz="1400" dirty="0">
                <a:solidFill>
                  <a:srgbClr val="000000"/>
                </a:solidFill>
                <a:latin typeface="+mn-lt"/>
              </a:rPr>
              <a:t>Moving Forward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+mn-lt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+mn-lt"/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-690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>
              <a:latin typeface="+mj-lt"/>
            </a:endParaRPr>
          </a:p>
          <a:p>
            <a:r>
              <a:rPr lang="en">
                <a:latin typeface="+mj-lt"/>
              </a:rPr>
              <a:t>   Schedule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152401" y="2792800"/>
            <a:ext cx="8886550" cy="202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-US" sz="1800" dirty="0">
                <a:latin typeface="+mn-lt"/>
                <a:ea typeface="Average"/>
                <a:cs typeface="Average"/>
                <a:sym typeface="Average"/>
              </a:rPr>
              <a:t>Mar. 2	– Custom Power Supply Prototyping Begins</a:t>
            </a:r>
          </a:p>
          <a:p>
            <a:pPr marL="457200" lvl="0" indent="-34290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-US" sz="1800" dirty="0">
                <a:latin typeface="+mn-lt"/>
                <a:ea typeface="Average"/>
                <a:cs typeface="Average"/>
                <a:sym typeface="Average"/>
              </a:rPr>
              <a:t>Mar. 5	– Finish and Test UI Coding</a:t>
            </a:r>
          </a:p>
          <a:p>
            <a:pPr marL="457200" lvl="0" indent="-34290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-US" sz="1800" dirty="0">
                <a:latin typeface="+mn-lt"/>
                <a:ea typeface="Average"/>
                <a:cs typeface="Average"/>
                <a:sym typeface="Average"/>
              </a:rPr>
              <a:t>Mar. 5	– Testing Relay Operation (Controlled by MCU) With Toaster Oven</a:t>
            </a:r>
          </a:p>
          <a:p>
            <a:pPr marL="457200" lvl="0" indent="-34290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-US" sz="1800" dirty="0">
                <a:latin typeface="+mn-lt"/>
                <a:ea typeface="Average"/>
                <a:cs typeface="Average"/>
                <a:sym typeface="Average"/>
              </a:rPr>
              <a:t>Mar. 5	– Redesign All Boards for SMD</a:t>
            </a:r>
          </a:p>
          <a:p>
            <a:pPr marL="457200" lvl="0" indent="-34290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-US" sz="1800" dirty="0">
                <a:latin typeface="+mn-lt"/>
                <a:ea typeface="Average"/>
                <a:cs typeface="Average"/>
                <a:sym typeface="Average"/>
              </a:rPr>
              <a:t>Mar. 17 	– Test Shrunken Boards and Redesign as Single PCB</a:t>
            </a:r>
          </a:p>
          <a:p>
            <a:pPr marL="457200" lvl="0" indent="-34290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-US" sz="1800" dirty="0">
                <a:latin typeface="+mn-lt"/>
                <a:ea typeface="Average"/>
                <a:cs typeface="Average"/>
                <a:sym typeface="Average"/>
              </a:rPr>
              <a:t>Mar. 31 	– Test Single PCB. (Redesign if Necessary)</a:t>
            </a:r>
          </a:p>
          <a:p>
            <a:pPr marL="457200" lvl="0" indent="-34290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-US" sz="1800" dirty="0">
                <a:latin typeface="+mn-lt"/>
                <a:ea typeface="Average"/>
                <a:cs typeface="Average"/>
                <a:sym typeface="Average"/>
              </a:rPr>
              <a:t>(Apr. 14 	– Test Redesigned Single PCB in Necessary)</a:t>
            </a:r>
            <a:endParaRPr lang="en" sz="1800" dirty="0">
              <a:latin typeface="+mn-lt"/>
              <a:ea typeface="Average"/>
              <a:cs typeface="Average"/>
              <a:sym typeface="Average"/>
            </a:endParaRPr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 dirty="0"/>
          </a:p>
        </p:txBody>
      </p:sp>
      <p:pic>
        <p:nvPicPr>
          <p:cNvPr id="7" name="Shape 250" descr="ECE Base Level Schedule for Spring 201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999"/>
            <a:ext cx="8814949" cy="1511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>
              <a:latin typeface="+mj-lt"/>
            </a:endParaRPr>
          </a:p>
          <a:p>
            <a:r>
              <a:rPr lang="en">
                <a:latin typeface="+mj-lt"/>
              </a:rPr>
              <a:t>   Moving Forward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41700"/>
          </a:xfrm>
          <a:prstGeom prst="rect">
            <a:avLst/>
          </a:prstGeom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" dirty="0">
                <a:solidFill>
                  <a:srgbClr val="000000"/>
                </a:solidFill>
                <a:latin typeface="+mn-lt"/>
              </a:rPr>
              <a:t>Finish Coding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UI</a:t>
            </a:r>
            <a:endParaRPr lang="en" dirty="0">
              <a:solidFill>
                <a:srgbClr val="000000"/>
              </a:solidFill>
              <a:latin typeface="+mn-l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dirty="0">
                <a:solidFill>
                  <a:srgbClr val="000000"/>
                </a:solidFill>
                <a:latin typeface="+mn-lt"/>
              </a:rPr>
              <a:t>Redesign Component PCBs for SMD, then Integrate</a:t>
            </a:r>
            <a:endParaRPr lang="en" dirty="0">
              <a:solidFill>
                <a:srgbClr val="000000"/>
              </a:solidFill>
              <a:latin typeface="+mn-l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" dirty="0">
                <a:solidFill>
                  <a:srgbClr val="000000"/>
                </a:solidFill>
                <a:latin typeface="+mn-lt"/>
              </a:rPr>
              <a:t>3D 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Print New Mounting Platform Design</a:t>
            </a:r>
            <a:endParaRPr lang="en" dirty="0">
              <a:solidFill>
                <a:srgbClr val="000000"/>
              </a:solidFill>
              <a:latin typeface="+mn-l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" dirty="0">
                <a:solidFill>
                  <a:srgbClr val="000000"/>
                </a:solidFill>
                <a:latin typeface="+mn-lt"/>
              </a:rPr>
              <a:t>Assemble overall prototype using PCB and 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Mounting Platform</a:t>
            </a:r>
            <a:endParaRPr lang="en" dirty="0">
              <a:solidFill>
                <a:srgbClr val="000000"/>
              </a:solidFill>
              <a:latin typeface="+mn-l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dirty="0">
                <a:solidFill>
                  <a:srgbClr val="000000"/>
                </a:solidFill>
                <a:latin typeface="+mn-lt"/>
              </a:rPr>
              <a:t>GOTO: 2</a:t>
            </a:r>
            <a:endParaRPr lang="en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</a:t>
            </a:r>
            <a:r>
              <a:rPr lang="en-US" dirty="0">
                <a:latin typeface="+mj-lt"/>
              </a:rPr>
              <a:t>Risk Cube</a:t>
            </a:r>
            <a:endParaRPr lang="en" dirty="0">
              <a:latin typeface="+mj-lt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55300" y="1152475"/>
            <a:ext cx="2577000" cy="341640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UI Coding Doesn’t Work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Larger Heat Sinks Fail Original Requirements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Shipping Delays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PCB Mistakes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152475"/>
            <a:ext cx="5943600" cy="3809365"/>
          </a:xfrm>
          <a:prstGeom prst="rect">
            <a:avLst/>
          </a:prstGeom>
          <a:noFill/>
          <a:extLst/>
        </p:spPr>
      </p:pic>
      <p:sp>
        <p:nvSpPr>
          <p:cNvPr id="10" name="Oval 9"/>
          <p:cNvSpPr/>
          <p:nvPr/>
        </p:nvSpPr>
        <p:spPr>
          <a:xfrm>
            <a:off x="4571999" y="2819032"/>
            <a:ext cx="466725" cy="47625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charset="0"/>
              <a:ea typeface="Calibri" charset="0"/>
              <a:cs typeface="Times New Roman" charset="0"/>
            </a:endParaRPr>
          </a:p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Calibri" charset="0"/>
                <a:cs typeface="Times New Roman" charset="0"/>
              </a:rPr>
              <a:t>1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charset="0"/>
              <a:ea typeface="Calibri" charset="0"/>
              <a:cs typeface="Times New Roman" charset="0"/>
            </a:endParaRPr>
          </a:p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Calibri" charset="0"/>
                <a:cs typeface="Times New Roman" charset="0"/>
              </a:rPr>
              <a:t> </a:t>
            </a:r>
          </a:p>
        </p:txBody>
      </p:sp>
      <p:sp>
        <p:nvSpPr>
          <p:cNvPr id="11" name="Oval 10"/>
          <p:cNvSpPr/>
          <p:nvPr/>
        </p:nvSpPr>
        <p:spPr>
          <a:xfrm>
            <a:off x="2828656" y="3359236"/>
            <a:ext cx="466725" cy="47625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charset="0"/>
              <a:ea typeface="Calibri" charset="0"/>
              <a:cs typeface="Times New Roman" charset="0"/>
            </a:endParaRPr>
          </a:p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ysClr val="windowText" lastClr="000000"/>
                </a:solidFill>
                <a:latin typeface="Calibri" charset="0"/>
                <a:ea typeface="Calibri" charset="0"/>
                <a:cs typeface="Times New Roman" charset="0"/>
              </a:rPr>
              <a:t>2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charset="0"/>
              <a:ea typeface="Calibri" charset="0"/>
              <a:cs typeface="Times New Roman" charset="0"/>
            </a:endParaRPr>
          </a:p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Calibri" charset="0"/>
                <a:cs typeface="Times New Roman" charset="0"/>
              </a:rPr>
              <a:t> </a:t>
            </a:r>
          </a:p>
        </p:txBody>
      </p:sp>
      <p:sp>
        <p:nvSpPr>
          <p:cNvPr id="12" name="Oval 11"/>
          <p:cNvSpPr/>
          <p:nvPr/>
        </p:nvSpPr>
        <p:spPr>
          <a:xfrm>
            <a:off x="3753014" y="4442884"/>
            <a:ext cx="466725" cy="47625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charset="0"/>
              <a:ea typeface="Calibri" charset="0"/>
              <a:cs typeface="Times New Roman" charset="0"/>
            </a:endParaRPr>
          </a:p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ysClr val="windowText" lastClr="000000"/>
                </a:solidFill>
                <a:latin typeface="Calibri" charset="0"/>
                <a:ea typeface="Calibri" charset="0"/>
                <a:cs typeface="Times New Roman" charset="0"/>
              </a:rPr>
              <a:t>3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charset="0"/>
              <a:ea typeface="Calibri" charset="0"/>
              <a:cs typeface="Times New Roman" charset="0"/>
            </a:endParaRPr>
          </a:p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Calibri" charset="0"/>
                <a:cs typeface="Times New Roman" charset="0"/>
              </a:rPr>
              <a:t> </a:t>
            </a:r>
          </a:p>
        </p:txBody>
      </p:sp>
      <p:sp>
        <p:nvSpPr>
          <p:cNvPr id="13" name="Oval 12"/>
          <p:cNvSpPr/>
          <p:nvPr/>
        </p:nvSpPr>
        <p:spPr>
          <a:xfrm>
            <a:off x="3786987" y="3359236"/>
            <a:ext cx="466725" cy="47625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charset="0"/>
              <a:ea typeface="Calibri" charset="0"/>
              <a:cs typeface="Times New Roman" charset="0"/>
            </a:endParaRPr>
          </a:p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ysClr val="windowText" lastClr="000000"/>
                </a:solidFill>
                <a:latin typeface="Calibri" charset="0"/>
                <a:ea typeface="Calibri" charset="0"/>
                <a:cs typeface="Times New Roman" charset="0"/>
              </a:rPr>
              <a:t>4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charset="0"/>
              <a:ea typeface="Calibri" charset="0"/>
              <a:cs typeface="Times New Roman" charset="0"/>
            </a:endParaRPr>
          </a:p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Calibri" charset="0"/>
                <a:cs typeface="Times New Roman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9109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57"/>
          <p:cNvSpPr txBox="1">
            <a:spLocks/>
          </p:cNvSpPr>
          <p:nvPr/>
        </p:nvSpPr>
        <p:spPr>
          <a:xfrm>
            <a:off x="311700" y="1152475"/>
            <a:ext cx="8520600" cy="36417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37474F"/>
              </a:buClr>
              <a:buFont typeface="+mj-lt"/>
              <a:buAutoNum type="arabicPeriod"/>
            </a:pPr>
            <a:r>
              <a:rPr lang="en-US" sz="1600" dirty="0">
                <a:solidFill>
                  <a:srgbClr val="37474F"/>
                </a:solidFill>
                <a:latin typeface="Arial" panose="020B0604020202020204"/>
              </a:rPr>
              <a:t>UI Coding Doesn’t Work</a:t>
            </a:r>
          </a:p>
          <a:p>
            <a:pPr lvl="0">
              <a:lnSpc>
                <a:spcPct val="150000"/>
              </a:lnSpc>
              <a:spcAft>
                <a:spcPts val="0"/>
              </a:spcAft>
              <a:buClr>
                <a:srgbClr val="37474F"/>
              </a:buClr>
            </a:pPr>
            <a:r>
              <a:rPr lang="en-US" sz="1600" dirty="0">
                <a:solidFill>
                  <a:srgbClr val="37474F"/>
                </a:solidFill>
                <a:latin typeface="Arial" panose="020B0604020202020204"/>
              </a:rPr>
              <a:t>	- UI requires computer &amp; USB connection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37474F"/>
              </a:buClr>
              <a:buFont typeface="+mj-lt"/>
              <a:buAutoNum type="arabicPeriod" startAt="2"/>
            </a:pPr>
            <a:r>
              <a:rPr lang="en-US" sz="1600" dirty="0">
                <a:solidFill>
                  <a:srgbClr val="37474F"/>
                </a:solidFill>
                <a:latin typeface="Arial" panose="020B0604020202020204"/>
              </a:rPr>
              <a:t>Larger Heat Sinks Fail Original Requirements</a:t>
            </a:r>
          </a:p>
          <a:p>
            <a:pPr lvl="0">
              <a:lnSpc>
                <a:spcPct val="150000"/>
              </a:lnSpc>
              <a:spcAft>
                <a:spcPts val="0"/>
              </a:spcAft>
              <a:buClr>
                <a:srgbClr val="37474F"/>
              </a:buClr>
            </a:pPr>
            <a:r>
              <a:rPr lang="en-US" sz="1600" dirty="0">
                <a:solidFill>
                  <a:srgbClr val="37474F"/>
                </a:solidFill>
                <a:latin typeface="Arial" panose="020B0604020202020204"/>
              </a:rPr>
              <a:t>	- De-rate TRIACs to 10A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37474F"/>
              </a:buClr>
              <a:buFont typeface="+mj-lt"/>
              <a:buAutoNum type="arabicPeriod" startAt="3"/>
            </a:pPr>
            <a:r>
              <a:rPr lang="en-US" sz="1600" dirty="0">
                <a:solidFill>
                  <a:srgbClr val="37474F"/>
                </a:solidFill>
                <a:latin typeface="Arial" panose="020B0604020202020204"/>
              </a:rPr>
              <a:t>Shipping Delays</a:t>
            </a:r>
          </a:p>
          <a:p>
            <a:pPr lvl="0">
              <a:lnSpc>
                <a:spcPct val="150000"/>
              </a:lnSpc>
              <a:spcAft>
                <a:spcPts val="0"/>
              </a:spcAft>
              <a:buClr>
                <a:srgbClr val="37474F"/>
              </a:buClr>
            </a:pPr>
            <a:r>
              <a:rPr lang="en-US" sz="1600" dirty="0">
                <a:solidFill>
                  <a:srgbClr val="37474F"/>
                </a:solidFill>
                <a:latin typeface="Arial" panose="020B0604020202020204"/>
              </a:rPr>
              <a:t>	- Rush items, spend more money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37474F"/>
              </a:buClr>
              <a:buFont typeface="+mj-lt"/>
              <a:buAutoNum type="arabicPeriod"/>
            </a:pPr>
            <a:r>
              <a:rPr lang="en-US" sz="1600" dirty="0">
                <a:solidFill>
                  <a:srgbClr val="37474F"/>
                </a:solidFill>
                <a:latin typeface="Arial" panose="020B0604020202020204"/>
              </a:rPr>
              <a:t>PCB Mistakes</a:t>
            </a:r>
          </a:p>
          <a:p>
            <a:pPr>
              <a:lnSpc>
                <a:spcPct val="150000"/>
              </a:lnSpc>
              <a:spcAft>
                <a:spcPts val="0"/>
              </a:spcAft>
              <a:buClr>
                <a:srgbClr val="37474F"/>
              </a:buClr>
            </a:pPr>
            <a:r>
              <a:rPr lang="en-US" sz="1600" dirty="0">
                <a:solidFill>
                  <a:srgbClr val="37474F"/>
                </a:solidFill>
                <a:latin typeface="Arial" panose="020B0604020202020204"/>
              </a:rPr>
              <a:t>	</a:t>
            </a:r>
            <a:r>
              <a:rPr lang="en-US" sz="1600" dirty="0">
                <a:solidFill>
                  <a:srgbClr val="37474F"/>
                </a:solidFill>
                <a:latin typeface="Arial" panose="020B0604020202020204"/>
              </a:rPr>
              <a:t>- Rush items, spend more money</a:t>
            </a:r>
          </a:p>
          <a:p>
            <a:pPr lvl="0">
              <a:lnSpc>
                <a:spcPct val="150000"/>
              </a:lnSpc>
              <a:spcAft>
                <a:spcPts val="0"/>
              </a:spcAft>
              <a:buClr>
                <a:srgbClr val="37474F"/>
              </a:buClr>
            </a:pPr>
            <a:r>
              <a:rPr lang="en-US" sz="1600" dirty="0">
                <a:solidFill>
                  <a:srgbClr val="37474F"/>
                </a:solidFill>
                <a:latin typeface="Arial" panose="020B0604020202020204"/>
              </a:rPr>
              <a:t>	- No time for more than 2 revisions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</a:t>
            </a:r>
            <a:r>
              <a:rPr lang="en-US" dirty="0">
                <a:latin typeface="+mj-lt"/>
              </a:rPr>
              <a:t>Risk Assessment</a:t>
            </a:r>
            <a:endParaRPr lang="en" dirty="0">
              <a:latin typeface="+mj-lt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858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0" y="21425"/>
            <a:ext cx="9144000" cy="9963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</a:t>
            </a:r>
            <a:r>
              <a:rPr lang="en-US" dirty="0">
                <a:latin typeface="+mj-lt"/>
              </a:rPr>
              <a:t>Estimated Unit Cost</a:t>
            </a:r>
            <a:endParaRPr lang="en" dirty="0">
              <a:latin typeface="+mj-lt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8200800" y="4025875"/>
            <a:ext cx="4036200" cy="47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92820"/>
              </p:ext>
            </p:extLst>
          </p:nvPr>
        </p:nvGraphicFramePr>
        <p:xfrm>
          <a:off x="1524000" y="2281929"/>
          <a:ext cx="6096000" cy="25958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Item</a:t>
                      </a:r>
                    </a:p>
                  </a:txBody>
                  <a:tcPr>
                    <a:solidFill>
                      <a:srgbClr val="0A53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</a:txBody>
                  <a:tcPr>
                    <a:solidFill>
                      <a:srgbClr val="0A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Relays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Power Converter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PCB + Mounting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$41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Shape 2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2428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Estimated cost does not include labor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-690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>
              <a:latin typeface="+mj-lt"/>
            </a:endParaRPr>
          </a:p>
          <a:p>
            <a:r>
              <a:rPr lang="en">
                <a:latin typeface="+mj-lt"/>
              </a:rPr>
              <a:t>   Team Assessment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637800" y="1168650"/>
            <a:ext cx="7868400" cy="380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" sz="1800" dirty="0">
                <a:latin typeface="+mn-lt"/>
                <a:ea typeface="Average"/>
                <a:cs typeface="Average"/>
                <a:sym typeface="Average"/>
              </a:rPr>
              <a:t>Presentation Style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" sz="1800" dirty="0">
                <a:latin typeface="+mn-lt"/>
                <a:ea typeface="Average"/>
                <a:cs typeface="Average"/>
                <a:sym typeface="Average"/>
              </a:rPr>
              <a:t>Readability of Slides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" sz="1800" dirty="0">
                <a:latin typeface="+mn-lt"/>
                <a:ea typeface="Average"/>
                <a:cs typeface="Average"/>
                <a:sym typeface="Average"/>
              </a:rPr>
              <a:t>Clarity of Project Objectives and Deliverables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+mn-lt"/>
              <a:ea typeface="Average"/>
              <a:cs typeface="Average"/>
              <a:sym typeface="Average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+mn-lt"/>
              <a:ea typeface="Average"/>
              <a:cs typeface="Average"/>
              <a:sym typeface="Average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+mn-lt"/>
              <a:ea typeface="Average"/>
              <a:cs typeface="Average"/>
              <a:sym typeface="Average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+mn-lt"/>
              <a:ea typeface="Average"/>
              <a:cs typeface="Average"/>
              <a:sym typeface="Average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+mn-lt"/>
              <a:ea typeface="Average"/>
              <a:cs typeface="Average"/>
              <a:sym typeface="Average"/>
            </a:endParaRPr>
          </a:p>
          <a:p>
            <a:pPr marL="457200" lvl="0" indent="-342900" rtl="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" sz="1800" dirty="0">
                <a:latin typeface="+mn-lt"/>
                <a:ea typeface="Average"/>
                <a:cs typeface="Average"/>
                <a:sym typeface="Average"/>
              </a:rPr>
              <a:t>Clicker Scoring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Average"/>
              <a:buChar char="○"/>
            </a:pPr>
            <a:r>
              <a:rPr lang="en" sz="1800" dirty="0">
                <a:latin typeface="+mn-lt"/>
                <a:ea typeface="Average"/>
                <a:cs typeface="Average"/>
                <a:sym typeface="Average"/>
              </a:rPr>
              <a:t>A - “I get it” - Clear, Nice Job!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Average"/>
              <a:buChar char="○"/>
            </a:pPr>
            <a:r>
              <a:rPr lang="en" sz="1800" dirty="0">
                <a:latin typeface="+mn-lt"/>
                <a:ea typeface="Average"/>
                <a:cs typeface="Average"/>
                <a:sym typeface="Average"/>
              </a:rPr>
              <a:t>B - “I kind of get it” - Needs More Work</a:t>
            </a:r>
          </a:p>
          <a:p>
            <a:pPr marL="914400" lvl="1" indent="-342900">
              <a:spcBef>
                <a:spcPts val="0"/>
              </a:spcBef>
              <a:buSzPct val="100000"/>
              <a:buFont typeface="Average"/>
              <a:buChar char="○"/>
            </a:pPr>
            <a:r>
              <a:rPr lang="en" sz="1800" dirty="0">
                <a:latin typeface="+mn-lt"/>
                <a:ea typeface="Average"/>
                <a:cs typeface="Average"/>
                <a:sym typeface="Average"/>
              </a:rPr>
              <a:t>C - “I’m confused” - Needs Lots of Work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sp>
        <p:nvSpPr>
          <p:cNvPr id="6" name="Oval 5"/>
          <p:cNvSpPr/>
          <p:nvPr/>
        </p:nvSpPr>
        <p:spPr>
          <a:xfrm>
            <a:off x="1317171" y="3833714"/>
            <a:ext cx="104400" cy="104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17171" y="4110874"/>
            <a:ext cx="104400" cy="104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317171" y="4388035"/>
            <a:ext cx="104400" cy="10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>
              <a:latin typeface="+mj-lt"/>
            </a:endParaRPr>
          </a:p>
          <a:p>
            <a:r>
              <a:rPr lang="en">
                <a:latin typeface="+mj-lt"/>
              </a:rPr>
              <a:t>   Who Is Capewell?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  <a:latin typeface="+mn-lt"/>
              </a:rPr>
              <a:t>“</a:t>
            </a:r>
            <a:r>
              <a:rPr lang="en" dirty="0" err="1">
                <a:solidFill>
                  <a:srgbClr val="000000"/>
                </a:solidFill>
                <a:latin typeface="+mn-lt"/>
              </a:rPr>
              <a:t>Capewell</a:t>
            </a:r>
            <a:r>
              <a:rPr lang="en" dirty="0">
                <a:solidFill>
                  <a:srgbClr val="000000"/>
                </a:solidFill>
                <a:latin typeface="+mn-lt"/>
              </a:rPr>
              <a:t> Aerial Systems is a global leader in aerospace and life support.  We are a respected provider of engineered products for aerial delivery, life support and tactical gear for military, law enforcement and humanitarian agencies worldwide. Founded in 1881, </a:t>
            </a:r>
            <a:r>
              <a:rPr lang="en" dirty="0" err="1">
                <a:solidFill>
                  <a:srgbClr val="000000"/>
                </a:solidFill>
                <a:latin typeface="+mn-lt"/>
              </a:rPr>
              <a:t>Capewell</a:t>
            </a:r>
            <a:r>
              <a:rPr lang="en" dirty="0">
                <a:solidFill>
                  <a:srgbClr val="000000"/>
                </a:solidFill>
                <a:latin typeface="+mn-lt"/>
              </a:rPr>
              <a:t> has thrived by helping customers conceive, engineer, prototype, manufacture and field test products that must perform flawlessly in critical situations.”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sp>
        <p:nvSpPr>
          <p:cNvPr id="5" name="Shape 79"/>
          <p:cNvSpPr txBox="1">
            <a:spLocks/>
          </p:cNvSpPr>
          <p:nvPr/>
        </p:nvSpPr>
        <p:spPr>
          <a:xfrm>
            <a:off x="-2367" y="4600909"/>
            <a:ext cx="866526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B0F0"/>
                </a:solidFill>
                <a:latin typeface="+mn-lt"/>
                <a:hlinkClick r:id="rId3" action="ppaction://hlinksldjump"/>
              </a:rPr>
              <a:t>Back</a:t>
            </a:r>
            <a:endParaRPr lang="en" sz="1600" dirty="0">
              <a:solidFill>
                <a:srgbClr val="00B0F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</a:t>
            </a:r>
            <a:r>
              <a:rPr lang="en" dirty="0" err="1">
                <a:latin typeface="+mj-lt"/>
              </a:rPr>
              <a:t>Flyback</a:t>
            </a:r>
            <a:r>
              <a:rPr lang="en" dirty="0">
                <a:latin typeface="+mj-lt"/>
              </a:rPr>
              <a:t> Converter Basics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5522075" y="2777400"/>
            <a:ext cx="3443400" cy="236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latin typeface="+mn-lt"/>
                <a:ea typeface="Average"/>
                <a:cs typeface="Average"/>
                <a:sym typeface="Average"/>
              </a:rPr>
              <a:t>Uses inductor, capacitor, and switching device (transistor) to change DC voltage levels. Transformer provides electrical isolation.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pic>
        <p:nvPicPr>
          <p:cNvPr id="7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000"/>
            <a:ext cx="4881849" cy="296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125" y="1170000"/>
            <a:ext cx="3248024" cy="14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79"/>
          <p:cNvSpPr txBox="1">
            <a:spLocks/>
          </p:cNvSpPr>
          <p:nvPr/>
        </p:nvSpPr>
        <p:spPr>
          <a:xfrm>
            <a:off x="-2367" y="4600909"/>
            <a:ext cx="866526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B0F0"/>
                </a:solidFill>
                <a:latin typeface="+mn-lt"/>
                <a:hlinkClick r:id="rId5" action="ppaction://hlinksldjump"/>
              </a:rPr>
              <a:t>Back</a:t>
            </a:r>
            <a:endParaRPr lang="en" sz="1600" dirty="0">
              <a:solidFill>
                <a:srgbClr val="00B0F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000"/>
            <a:ext cx="6102150" cy="23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Buck Converter Basics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6144000" y="1998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+mn-lt"/>
                <a:ea typeface="Average"/>
                <a:cs typeface="Average"/>
                <a:sym typeface="Average"/>
              </a:rPr>
              <a:t>Uses inductor, capacitor, and switching device (transistor) to change DC voltage levels. Output voltage must be lower than input.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  <p:pic>
        <p:nvPicPr>
          <p:cNvPr id="8" name="Shape 289"/>
          <p:cNvPicPr preferRelativeResize="0"/>
          <p:nvPr/>
        </p:nvPicPr>
        <p:blipFill rotWithShape="1">
          <a:blip r:embed="rId4">
            <a:alphaModFix/>
          </a:blip>
          <a:srcRect l="1" r="998"/>
          <a:stretch/>
        </p:blipFill>
        <p:spPr>
          <a:xfrm>
            <a:off x="6888674" y="1170000"/>
            <a:ext cx="1702875" cy="14149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79"/>
          <p:cNvSpPr txBox="1">
            <a:spLocks/>
          </p:cNvSpPr>
          <p:nvPr/>
        </p:nvSpPr>
        <p:spPr>
          <a:xfrm>
            <a:off x="-2367" y="4600909"/>
            <a:ext cx="866526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B0F0"/>
                </a:solidFill>
                <a:latin typeface="+mn-lt"/>
                <a:hlinkClick r:id="rId5" action="ppaction://hlinksldjump"/>
              </a:rPr>
              <a:t>Back</a:t>
            </a:r>
            <a:endParaRPr lang="en" sz="1600" dirty="0">
              <a:solidFill>
                <a:srgbClr val="00B0F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650" y="1846250"/>
            <a:ext cx="2857500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>
              <a:latin typeface="+mj-lt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>
                <a:latin typeface="+mj-lt"/>
              </a:rPr>
              <a:t>   Project </a:t>
            </a:r>
            <a:r>
              <a:rPr lang="en-US" dirty="0">
                <a:latin typeface="+mj-lt"/>
              </a:rPr>
              <a:t>Requirements</a:t>
            </a:r>
            <a:endParaRPr lang="en" dirty="0">
              <a:latin typeface="+mj-lt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60312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400" dirty="0">
                <a:solidFill>
                  <a:srgbClr val="000000"/>
                </a:solidFill>
                <a:latin typeface="+mn-lt"/>
              </a:rPr>
              <a:t>Redesign C10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B</a:t>
            </a:r>
            <a:r>
              <a:rPr lang="en" sz="1400" dirty="0">
                <a:solidFill>
                  <a:srgbClr val="000000"/>
                </a:solidFill>
                <a:latin typeface="+mn-lt"/>
              </a:rPr>
              <a:t> Electromechanical Cycle Timer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latin typeface="+mn-lt"/>
              </a:rPr>
              <a:t>Match </a:t>
            </a:r>
            <a:r>
              <a:rPr lang="en" dirty="0">
                <a:solidFill>
                  <a:srgbClr val="000000"/>
                </a:solidFill>
                <a:latin typeface="+mn-lt"/>
              </a:rPr>
              <a:t>current timer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in size and function</a:t>
            </a:r>
            <a:endParaRPr lang="en" dirty="0">
              <a:solidFill>
                <a:srgbClr val="000000"/>
              </a:solidFill>
              <a:latin typeface="+mn-lt"/>
            </a:endParaRP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latin typeface="+mn-lt"/>
              </a:rPr>
              <a:t>C</a:t>
            </a:r>
            <a:r>
              <a:rPr lang="en" dirty="0" err="1">
                <a:solidFill>
                  <a:srgbClr val="000000"/>
                </a:solidFill>
                <a:latin typeface="+mn-lt"/>
              </a:rPr>
              <a:t>ompletely</a:t>
            </a:r>
            <a:r>
              <a:rPr lang="en" dirty="0">
                <a:solidFill>
                  <a:srgbClr val="000000"/>
                </a:solidFill>
                <a:latin typeface="+mn-lt"/>
              </a:rPr>
              <a:t> solid-state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design</a:t>
            </a:r>
            <a:endParaRPr lang="en" dirty="0">
              <a:solidFill>
                <a:srgbClr val="000000"/>
              </a:solidFill>
              <a:latin typeface="+mn-lt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400" dirty="0">
                <a:solidFill>
                  <a:srgbClr val="000000"/>
                </a:solidFill>
                <a:latin typeface="+mn-lt"/>
              </a:rPr>
              <a:t>Deliverables: Solid-State Timer Design &amp; Source Code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  <a:latin typeface="+mn-lt"/>
              </a:rPr>
              <a:t>PCB Design/Schematic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latin typeface="+mn-lt"/>
              </a:rPr>
              <a:t>Mounting platform </a:t>
            </a:r>
            <a:r>
              <a:rPr lang="en" dirty="0">
                <a:solidFill>
                  <a:srgbClr val="000000"/>
                </a:solidFill>
                <a:latin typeface="+mn-lt"/>
              </a:rPr>
              <a:t>CAD Files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  <a:latin typeface="+mn-lt"/>
              </a:rPr>
              <a:t>Microcontroller Source Code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  <a:latin typeface="+mn-lt"/>
              </a:rPr>
              <a:t>Working Prototype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236187" y="4346000"/>
            <a:ext cx="2857500" cy="47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+mn-lt"/>
              </a:rPr>
              <a:t>Solid-State Timer PCB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7784600" y="4065350"/>
            <a:ext cx="903000" cy="38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+mn-lt"/>
              </a:rPr>
              <a:t>Cams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304650" y="3861275"/>
            <a:ext cx="903000" cy="38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+mn-lt"/>
              </a:rPr>
              <a:t>Motor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883800" y="1152475"/>
            <a:ext cx="903000" cy="38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+mn-lt"/>
              </a:rPr>
              <a:t>Switches</a:t>
            </a:r>
          </a:p>
        </p:txBody>
      </p:sp>
      <p:cxnSp>
        <p:nvCxnSpPr>
          <p:cNvPr id="83" name="Shape 83"/>
          <p:cNvCxnSpPr>
            <a:stCxn id="82" idx="2"/>
          </p:cNvCxnSpPr>
          <p:nvPr/>
        </p:nvCxnSpPr>
        <p:spPr>
          <a:xfrm>
            <a:off x="8335300" y="1536475"/>
            <a:ext cx="95400" cy="481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4" name="Shape 84"/>
          <p:cNvCxnSpPr>
            <a:stCxn id="82" idx="2"/>
          </p:cNvCxnSpPr>
          <p:nvPr/>
        </p:nvCxnSpPr>
        <p:spPr>
          <a:xfrm flipH="1">
            <a:off x="8241400" y="1536475"/>
            <a:ext cx="93900" cy="49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5" name="Shape 85"/>
          <p:cNvCxnSpPr>
            <a:stCxn id="82" idx="2"/>
          </p:cNvCxnSpPr>
          <p:nvPr/>
        </p:nvCxnSpPr>
        <p:spPr>
          <a:xfrm flipH="1">
            <a:off x="8042500" y="1536475"/>
            <a:ext cx="292800" cy="471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257650" y="4346000"/>
            <a:ext cx="2857500" cy="47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+mn-lt"/>
              </a:rPr>
              <a:t>8-Cam C10 Cycle Timer</a:t>
            </a:r>
          </a:p>
        </p:txBody>
      </p:sp>
      <p:cxnSp>
        <p:nvCxnSpPr>
          <p:cNvPr id="91" name="Shape 91"/>
          <p:cNvCxnSpPr/>
          <p:nvPr/>
        </p:nvCxnSpPr>
        <p:spPr>
          <a:xfrm>
            <a:off x="6081275" y="2453350"/>
            <a:ext cx="0" cy="243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" name="Straight Arrow Connector 2"/>
          <p:cNvCxnSpPr/>
          <p:nvPr/>
        </p:nvCxnSpPr>
        <p:spPr>
          <a:xfrm flipV="1">
            <a:off x="8952571" y="2588782"/>
            <a:ext cx="65603" cy="4293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817235" y="3285118"/>
            <a:ext cx="79633" cy="4608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58666" y="3025167"/>
            <a:ext cx="49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3.3”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784600" y="3810441"/>
            <a:ext cx="903000" cy="4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11756" y="3699557"/>
            <a:ext cx="485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5.6”</a:t>
            </a:r>
            <a:endParaRPr lang="en-US" sz="1200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510587" y="3810441"/>
            <a:ext cx="923562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hape 90"/>
          <p:cNvCxnSpPr>
            <a:stCxn id="81" idx="0"/>
          </p:cNvCxnSpPr>
          <p:nvPr/>
        </p:nvCxnSpPr>
        <p:spPr>
          <a:xfrm rot="10800000">
            <a:off x="6668550" y="3381575"/>
            <a:ext cx="87600" cy="479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7" name="Shape 87"/>
          <p:cNvCxnSpPr>
            <a:stCxn id="80" idx="0"/>
          </p:cNvCxnSpPr>
          <p:nvPr/>
        </p:nvCxnSpPr>
        <p:spPr>
          <a:xfrm rot="10800000" flipH="1">
            <a:off x="8236100" y="3476450"/>
            <a:ext cx="204300" cy="588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" name="Shape 88"/>
          <p:cNvCxnSpPr>
            <a:stCxn id="80" idx="0"/>
          </p:cNvCxnSpPr>
          <p:nvPr/>
        </p:nvCxnSpPr>
        <p:spPr>
          <a:xfrm rot="10800000">
            <a:off x="8108900" y="3485750"/>
            <a:ext cx="127200" cy="579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" name="Shape 89"/>
          <p:cNvCxnSpPr>
            <a:stCxn id="80" idx="0"/>
          </p:cNvCxnSpPr>
          <p:nvPr/>
        </p:nvCxnSpPr>
        <p:spPr>
          <a:xfrm rot="10800000">
            <a:off x="7578200" y="3438350"/>
            <a:ext cx="657900" cy="627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Straight Arrow Connector 46"/>
          <p:cNvCxnSpPr/>
          <p:nvPr/>
        </p:nvCxnSpPr>
        <p:spPr>
          <a:xfrm flipV="1">
            <a:off x="6698794" y="1966530"/>
            <a:ext cx="57356" cy="25309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41885" y="2216040"/>
            <a:ext cx="625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2.72”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rot="10800000" flipV="1">
            <a:off x="6583494" y="2423283"/>
            <a:ext cx="57356" cy="25309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9737" y="2568287"/>
            <a:ext cx="2067963" cy="165741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79"/>
          <p:cNvSpPr txBox="1">
            <a:spLocks/>
          </p:cNvSpPr>
          <p:nvPr/>
        </p:nvSpPr>
        <p:spPr>
          <a:xfrm>
            <a:off x="-2368" y="4600909"/>
            <a:ext cx="1659161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B0F0"/>
                </a:solidFill>
                <a:latin typeface="+mn-lt"/>
                <a:hlinkClick r:id="rId5" action="ppaction://hlinksldjump"/>
              </a:rPr>
              <a:t>About Capewell</a:t>
            </a:r>
            <a:endParaRPr lang="en" sz="1600" dirty="0">
              <a:solidFill>
                <a:srgbClr val="00B0F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31" descr="SAMD21G18A_Support_Circuitry_RevA.png"/>
          <p:cNvPicPr preferRelativeResize="0"/>
          <p:nvPr/>
        </p:nvPicPr>
        <p:blipFill rotWithShape="1">
          <a:blip r:embed="rId3">
            <a:alphaModFix/>
          </a:blip>
          <a:srcRect l="1710" t="34596" r="37421" b="9835"/>
          <a:stretch/>
        </p:blipFill>
        <p:spPr>
          <a:xfrm>
            <a:off x="223025" y="1118100"/>
            <a:ext cx="5682823" cy="387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>
              <a:latin typeface="+mj-lt"/>
            </a:endParaRPr>
          </a:p>
          <a:p>
            <a:r>
              <a:rPr lang="en">
                <a:latin typeface="+mj-lt"/>
              </a:rPr>
              <a:t>   Microcontroller: Schematic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6003799" y="3544600"/>
            <a:ext cx="1936433" cy="59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+mn-lt"/>
                <a:ea typeface="Average"/>
                <a:cs typeface="Average"/>
              </a:defRPr>
            </a:lvl1pPr>
          </a:lstStyle>
          <a:p>
            <a:r>
              <a:rPr lang="en" dirty="0">
                <a:sym typeface="Average"/>
              </a:rPr>
              <a:t>Relay Controller (x8)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6441650" y="2343425"/>
            <a:ext cx="1802100" cy="59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+mn-lt"/>
                <a:ea typeface="Average"/>
                <a:cs typeface="Average"/>
              </a:defRPr>
            </a:lvl1pPr>
          </a:lstStyle>
          <a:p>
            <a:r>
              <a:rPr lang="en" dirty="0">
                <a:sym typeface="Average"/>
              </a:rPr>
              <a:t>USB Connector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2775900" y="4581200"/>
            <a:ext cx="1802100" cy="59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+mn-lt"/>
                <a:ea typeface="Average"/>
                <a:cs typeface="Average"/>
              </a:defRPr>
            </a:lvl1pPr>
          </a:lstStyle>
          <a:p>
            <a:r>
              <a:rPr lang="en" dirty="0">
                <a:sym typeface="Average"/>
              </a:rPr>
              <a:t>Microcontroller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pic>
        <p:nvPicPr>
          <p:cNvPr id="12" name="Shape 133" descr="SAMD21G18A_Support_Circuitry_RevA.png"/>
          <p:cNvPicPr preferRelativeResize="0"/>
          <p:nvPr/>
        </p:nvPicPr>
        <p:blipFill rotWithShape="1">
          <a:blip r:embed="rId3">
            <a:alphaModFix/>
          </a:blip>
          <a:srcRect l="41250" t="1622" r="23013" b="79505"/>
          <a:stretch/>
        </p:blipFill>
        <p:spPr>
          <a:xfrm>
            <a:off x="5522075" y="3865750"/>
            <a:ext cx="3336450" cy="13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0763"/>
          <a:stretch/>
        </p:blipFill>
        <p:spPr>
          <a:xfrm>
            <a:off x="6096631" y="1470991"/>
            <a:ext cx="3019784" cy="9161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Microcontroller: </a:t>
            </a:r>
            <a:r>
              <a:rPr lang="en-US" dirty="0">
                <a:latin typeface="+mj-lt"/>
              </a:rPr>
              <a:t>Board Design</a:t>
            </a:r>
            <a:endParaRPr lang="en" dirty="0">
              <a:latin typeface="+mj-lt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3552000" y="4755341"/>
            <a:ext cx="2040000" cy="3881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latin typeface="+mn-lt"/>
                <a:ea typeface="Average"/>
                <a:cs typeface="Average"/>
                <a:sym typeface="Average"/>
              </a:rPr>
              <a:t>Current Prototype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296" y="1151664"/>
            <a:ext cx="4202694" cy="339528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813693" y="4623998"/>
            <a:ext cx="17848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53227" y="4475572"/>
            <a:ext cx="589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483010" y="4623527"/>
            <a:ext cx="186789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813766" y="3003192"/>
            <a:ext cx="0" cy="14723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813766" y="1186248"/>
            <a:ext cx="0" cy="150916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10865" y="2695415"/>
            <a:ext cx="589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2.0”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  Microcontroller: </a:t>
            </a:r>
            <a:r>
              <a:rPr lang="en-US" dirty="0">
                <a:latin typeface="+mj-lt"/>
              </a:rPr>
              <a:t>Board Design</a:t>
            </a:r>
            <a:endParaRPr lang="en" dirty="0">
              <a:latin typeface="+mj-lt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3552000" y="4755341"/>
            <a:ext cx="2040000" cy="3881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latin typeface="+mn-lt"/>
                <a:ea typeface="Average"/>
                <a:cs typeface="Average"/>
                <a:sym typeface="Average"/>
              </a:rPr>
              <a:t>Current Prototype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296" y="1151664"/>
            <a:ext cx="4202694" cy="339528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813693" y="4623998"/>
            <a:ext cx="17848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53227" y="4475572"/>
            <a:ext cx="589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483010" y="4623527"/>
            <a:ext cx="186789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813766" y="3003192"/>
            <a:ext cx="0" cy="14723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813766" y="1186248"/>
            <a:ext cx="0" cy="150916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10865" y="2695415"/>
            <a:ext cx="589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2.0”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240206" y="1744855"/>
            <a:ext cx="2048833" cy="2370566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92634" y="3351601"/>
            <a:ext cx="1776258" cy="808919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92634" y="2662303"/>
            <a:ext cx="1776258" cy="61224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92634" y="1610791"/>
            <a:ext cx="1781910" cy="974929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hape 160"/>
          <p:cNvCxnSpPr>
            <a:cxnSpLocks/>
          </p:cNvCxnSpPr>
          <p:nvPr/>
        </p:nvCxnSpPr>
        <p:spPr>
          <a:xfrm>
            <a:off x="1778000" y="2011680"/>
            <a:ext cx="461858" cy="865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" name="Shape 160"/>
          <p:cNvCxnSpPr>
            <a:cxnSpLocks/>
          </p:cNvCxnSpPr>
          <p:nvPr/>
        </p:nvCxnSpPr>
        <p:spPr>
          <a:xfrm>
            <a:off x="1793216" y="2930138"/>
            <a:ext cx="461858" cy="57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160"/>
          <p:cNvCxnSpPr>
            <a:cxnSpLocks/>
          </p:cNvCxnSpPr>
          <p:nvPr/>
        </p:nvCxnSpPr>
        <p:spPr>
          <a:xfrm flipV="1">
            <a:off x="1793216" y="3758930"/>
            <a:ext cx="523030" cy="1933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" name="Shape 160"/>
          <p:cNvCxnSpPr>
            <a:cxnSpLocks/>
          </p:cNvCxnSpPr>
          <p:nvPr/>
        </p:nvCxnSpPr>
        <p:spPr>
          <a:xfrm flipH="1" flipV="1">
            <a:off x="6360353" y="3598196"/>
            <a:ext cx="1066607" cy="3540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" name="Shape 157"/>
          <p:cNvSpPr txBox="1">
            <a:spLocks noGrp="1"/>
          </p:cNvSpPr>
          <p:nvPr>
            <p:ph type="body" idx="1"/>
          </p:nvPr>
        </p:nvSpPr>
        <p:spPr>
          <a:xfrm>
            <a:off x="587671" y="1737019"/>
            <a:ext cx="1172400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+mn-lt"/>
                <a:sym typeface="Arial"/>
              </a:rPr>
              <a:t>Power</a:t>
            </a:r>
            <a:endParaRPr lang="en" sz="1400" dirty="0">
              <a:solidFill>
                <a:srgbClr val="000000"/>
              </a:solidFill>
              <a:latin typeface="+mn-lt"/>
              <a:sym typeface="Arial"/>
            </a:endParaRPr>
          </a:p>
        </p:txBody>
      </p:sp>
      <p:sp>
        <p:nvSpPr>
          <p:cNvPr id="28" name="Shape 157"/>
          <p:cNvSpPr txBox="1">
            <a:spLocks/>
          </p:cNvSpPr>
          <p:nvPr/>
        </p:nvSpPr>
        <p:spPr>
          <a:xfrm>
            <a:off x="544428" y="2699028"/>
            <a:ext cx="1172400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+mn-lt"/>
                <a:sym typeface="Arial"/>
              </a:rPr>
              <a:t>USB</a:t>
            </a:r>
            <a:endParaRPr lang="en" sz="1400" dirty="0">
              <a:solidFill>
                <a:srgbClr val="000000"/>
              </a:solidFill>
              <a:latin typeface="+mn-lt"/>
              <a:sym typeface="Arial"/>
            </a:endParaRPr>
          </a:p>
        </p:txBody>
      </p:sp>
      <p:sp>
        <p:nvSpPr>
          <p:cNvPr id="29" name="Shape 157"/>
          <p:cNvSpPr txBox="1">
            <a:spLocks/>
          </p:cNvSpPr>
          <p:nvPr/>
        </p:nvSpPr>
        <p:spPr>
          <a:xfrm>
            <a:off x="477520" y="3775218"/>
            <a:ext cx="1358919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+mn-lt"/>
                <a:sym typeface="Arial"/>
              </a:rPr>
              <a:t>Programming</a:t>
            </a:r>
            <a:endParaRPr lang="en" sz="1400" dirty="0">
              <a:solidFill>
                <a:srgbClr val="000000"/>
              </a:solidFill>
              <a:latin typeface="+mn-lt"/>
              <a:sym typeface="Arial"/>
            </a:endParaRPr>
          </a:p>
        </p:txBody>
      </p:sp>
      <p:sp>
        <p:nvSpPr>
          <p:cNvPr id="30" name="Shape 157"/>
          <p:cNvSpPr txBox="1">
            <a:spLocks/>
          </p:cNvSpPr>
          <p:nvPr/>
        </p:nvSpPr>
        <p:spPr>
          <a:xfrm>
            <a:off x="7426960" y="3834924"/>
            <a:ext cx="1427480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None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None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+mn-lt"/>
                <a:sym typeface="Arial"/>
              </a:rPr>
              <a:t>Microcontroller</a:t>
            </a:r>
            <a:endParaRPr lang="en" sz="1400" dirty="0">
              <a:solidFill>
                <a:srgbClr val="000000"/>
              </a:solidFill>
              <a:latin typeface="+mn-l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0969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-690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</a:t>
            </a:r>
            <a:r>
              <a:rPr lang="en-US" dirty="0">
                <a:latin typeface="+mj-lt"/>
              </a:rPr>
              <a:t>  </a:t>
            </a:r>
            <a:r>
              <a:rPr lang="en" dirty="0">
                <a:latin typeface="+mj-lt"/>
              </a:rPr>
              <a:t>Solid-State Relays: Schematic   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447900" y="1134850"/>
            <a:ext cx="81123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600"/>
            <a:ext cx="9144000" cy="3419743"/>
          </a:xfrm>
          <a:prstGeom prst="rect">
            <a:avLst/>
          </a:prstGeom>
        </p:spPr>
      </p:pic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2681655" y="3780975"/>
            <a:ext cx="1172400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400">
                <a:solidFill>
                  <a:srgbClr val="000000"/>
                </a:solidFill>
                <a:latin typeface="+mn-lt"/>
                <a:sym typeface="Arial"/>
              </a:rPr>
              <a:t>Optoisolator</a:t>
            </a:r>
            <a:endParaRPr lang="en" sz="1400" dirty="0">
              <a:solidFill>
                <a:srgbClr val="000000"/>
              </a:solidFill>
              <a:latin typeface="+mn-lt"/>
              <a:sym typeface="Arial"/>
            </a:endParaRP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4622700" y="3780975"/>
            <a:ext cx="1172400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400">
                <a:solidFill>
                  <a:srgbClr val="000000"/>
                </a:solidFill>
                <a:latin typeface="+mn-lt"/>
                <a:sym typeface="Arial"/>
              </a:rPr>
              <a:t>TRIAC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305482" y="3878142"/>
            <a:ext cx="1172400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400" dirty="0">
                <a:solidFill>
                  <a:srgbClr val="000000"/>
                </a:solidFill>
                <a:latin typeface="+mn-lt"/>
                <a:sym typeface="Arial"/>
              </a:rPr>
              <a:t>Load</a:t>
            </a:r>
          </a:p>
        </p:txBody>
      </p:sp>
      <p:cxnSp>
        <p:nvCxnSpPr>
          <p:cNvPr id="160" name="Shape 160"/>
          <p:cNvCxnSpPr/>
          <p:nvPr/>
        </p:nvCxnSpPr>
        <p:spPr>
          <a:xfrm flipH="1" flipV="1">
            <a:off x="3159189" y="2725150"/>
            <a:ext cx="108666" cy="1055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1" name="Shape 161"/>
          <p:cNvCxnSpPr>
            <a:stCxn id="158" idx="0"/>
          </p:cNvCxnSpPr>
          <p:nvPr/>
        </p:nvCxnSpPr>
        <p:spPr>
          <a:xfrm rot="10800000" flipH="1">
            <a:off x="5208900" y="2943075"/>
            <a:ext cx="12540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" name="Shape 162"/>
          <p:cNvCxnSpPr>
            <a:cxnSpLocks/>
          </p:cNvCxnSpPr>
          <p:nvPr/>
        </p:nvCxnSpPr>
        <p:spPr>
          <a:xfrm flipV="1">
            <a:off x="6891682" y="3160643"/>
            <a:ext cx="1210697" cy="7949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-690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</a:t>
            </a:r>
            <a:r>
              <a:rPr lang="en-US" dirty="0">
                <a:latin typeface="+mj-lt"/>
              </a:rPr>
              <a:t>  </a:t>
            </a:r>
            <a:r>
              <a:rPr lang="en" dirty="0">
                <a:latin typeface="+mj-lt"/>
              </a:rPr>
              <a:t>Solid-State Relays: </a:t>
            </a:r>
            <a:r>
              <a:rPr lang="en-US" dirty="0">
                <a:latin typeface="+mj-lt"/>
              </a:rPr>
              <a:t>Board Design</a:t>
            </a:r>
            <a:endParaRPr lang="en" dirty="0">
              <a:latin typeface="+mj-lt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447900" y="1134850"/>
            <a:ext cx="81123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102"/>
            <a:ext cx="9144000" cy="26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51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-6900" y="0"/>
            <a:ext cx="9144000" cy="1017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dirty="0">
              <a:latin typeface="+mj-lt"/>
            </a:endParaRPr>
          </a:p>
          <a:p>
            <a:r>
              <a:rPr lang="en" dirty="0">
                <a:latin typeface="+mj-lt"/>
              </a:rPr>
              <a:t> </a:t>
            </a:r>
            <a:r>
              <a:rPr lang="en-US" dirty="0">
                <a:latin typeface="+mj-lt"/>
              </a:rPr>
              <a:t>  </a:t>
            </a:r>
            <a:r>
              <a:rPr lang="en" dirty="0">
                <a:latin typeface="+mj-lt"/>
              </a:rPr>
              <a:t>Solid-State Relays: </a:t>
            </a:r>
            <a:r>
              <a:rPr lang="en-US" dirty="0">
                <a:latin typeface="+mj-lt"/>
              </a:rPr>
              <a:t>Board Design</a:t>
            </a:r>
            <a:endParaRPr lang="en" dirty="0">
              <a:latin typeface="+mj-lt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447900" y="1134850"/>
            <a:ext cx="81123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102"/>
            <a:ext cx="9144000" cy="2699571"/>
          </a:xfrm>
          <a:prstGeom prst="rect">
            <a:avLst/>
          </a:prstGeom>
        </p:spPr>
      </p:pic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1760071" y="4322696"/>
            <a:ext cx="1172400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400" dirty="0">
                <a:solidFill>
                  <a:srgbClr val="000000"/>
                </a:solidFill>
                <a:latin typeface="+mn-lt"/>
                <a:sym typeface="Arial"/>
              </a:rPr>
              <a:t>Optoisolator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4623740" y="4473287"/>
            <a:ext cx="1172400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400">
                <a:solidFill>
                  <a:srgbClr val="000000"/>
                </a:solidFill>
                <a:latin typeface="+mn-lt"/>
                <a:sym typeface="Arial"/>
              </a:rPr>
              <a:t>TRIAC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528070" y="4389533"/>
            <a:ext cx="1172400" cy="47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400" dirty="0">
                <a:solidFill>
                  <a:srgbClr val="000000"/>
                </a:solidFill>
                <a:latin typeface="+mn-lt"/>
                <a:sym typeface="Arial"/>
              </a:rPr>
              <a:t>Load</a:t>
            </a:r>
          </a:p>
        </p:txBody>
      </p:sp>
      <p:cxnSp>
        <p:nvCxnSpPr>
          <p:cNvPr id="160" name="Shape 160"/>
          <p:cNvCxnSpPr/>
          <p:nvPr/>
        </p:nvCxnSpPr>
        <p:spPr>
          <a:xfrm rot="10800000">
            <a:off x="2301871" y="3744203"/>
            <a:ext cx="44400" cy="4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1" name="Shape 161"/>
          <p:cNvCxnSpPr>
            <a:stCxn id="158" idx="0"/>
          </p:cNvCxnSpPr>
          <p:nvPr/>
        </p:nvCxnSpPr>
        <p:spPr>
          <a:xfrm rot="10800000" flipH="1">
            <a:off x="5209940" y="3635387"/>
            <a:ext cx="12540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2" name="Shape 162"/>
          <p:cNvCxnSpPr/>
          <p:nvPr/>
        </p:nvCxnSpPr>
        <p:spPr>
          <a:xfrm flipV="1">
            <a:off x="7114270" y="3718401"/>
            <a:ext cx="27538" cy="6711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" name="Rectangle 2"/>
          <p:cNvSpPr/>
          <p:nvPr/>
        </p:nvSpPr>
        <p:spPr>
          <a:xfrm>
            <a:off x="159026" y="1421200"/>
            <a:ext cx="3124863" cy="2297201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0387" y="1425080"/>
            <a:ext cx="3124863" cy="2297201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34364" y="1420670"/>
            <a:ext cx="2068354" cy="2297201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47644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983</Words>
  <Application>Microsoft Office PowerPoint</Application>
  <PresentationFormat>On-screen Show (16:9)</PresentationFormat>
  <Paragraphs>297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Average</vt:lpstr>
      <vt:lpstr>Calibri</vt:lpstr>
      <vt:lpstr>Oswald</vt:lpstr>
      <vt:lpstr>Times New Roman</vt:lpstr>
      <vt:lpstr>slate</vt:lpstr>
      <vt:lpstr>PowerPoint Presentation</vt:lpstr>
      <vt:lpstr>    Presentation Outline</vt:lpstr>
      <vt:lpstr>    Project Requirements</vt:lpstr>
      <vt:lpstr>    Microcontroller: Schematic</vt:lpstr>
      <vt:lpstr>    Microcontroller: Board Design</vt:lpstr>
      <vt:lpstr>    Microcontroller: Board Design</vt:lpstr>
      <vt:lpstr>    Solid-State Relays: Schematic   </vt:lpstr>
      <vt:lpstr>    Solid-State Relays: Board Design</vt:lpstr>
      <vt:lpstr>    Solid-State Relays: Board Design</vt:lpstr>
      <vt:lpstr>    Solid-State Relays: Assembled Board</vt:lpstr>
      <vt:lpstr>    Solid-State Relays: Simulation Data</vt:lpstr>
      <vt:lpstr>PowerPoint Presentation</vt:lpstr>
      <vt:lpstr>    Power Stage: Board Mount Solution</vt:lpstr>
      <vt:lpstr>    Power Stage: Custom Solution</vt:lpstr>
      <vt:lpstr>    Buck Converter Schematic </vt:lpstr>
      <vt:lpstr>    User Interface (UI) </vt:lpstr>
      <vt:lpstr>    UI: Design </vt:lpstr>
      <vt:lpstr>    Mounting Platform: Operation</vt:lpstr>
      <vt:lpstr>    Mounting Platform: Design</vt:lpstr>
      <vt:lpstr>    Schedule</vt:lpstr>
      <vt:lpstr>    Moving Forward</vt:lpstr>
      <vt:lpstr>    Risk Cube</vt:lpstr>
      <vt:lpstr>    Risk Assessment</vt:lpstr>
      <vt:lpstr>    Estimated Unit Cost</vt:lpstr>
      <vt:lpstr>    Team Assessment</vt:lpstr>
      <vt:lpstr>    Who Is Capewell?</vt:lpstr>
      <vt:lpstr>    Flyback Converter Basics</vt:lpstr>
      <vt:lpstr>    Buck Converter Basics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Patrick Dunham</cp:lastModifiedBy>
  <cp:revision>68</cp:revision>
  <dcterms:modified xsi:type="dcterms:W3CDTF">2017-03-01T14:37:40Z</dcterms:modified>
</cp:coreProperties>
</file>